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302" r:id="rId3"/>
    <p:sldId id="258" r:id="rId4"/>
    <p:sldId id="271" r:id="rId5"/>
    <p:sldId id="259" r:id="rId6"/>
    <p:sldId id="260" r:id="rId7"/>
    <p:sldId id="261" r:id="rId8"/>
    <p:sldId id="262" r:id="rId9"/>
    <p:sldId id="263" r:id="rId10"/>
    <p:sldId id="265" r:id="rId11"/>
    <p:sldId id="269" r:id="rId12"/>
    <p:sldId id="270" r:id="rId13"/>
    <p:sldId id="267" r:id="rId14"/>
    <p:sldId id="268" r:id="rId15"/>
    <p:sldId id="266" r:id="rId16"/>
    <p:sldId id="277" r:id="rId17"/>
    <p:sldId id="276" r:id="rId18"/>
    <p:sldId id="301" r:id="rId19"/>
    <p:sldId id="278" r:id="rId20"/>
    <p:sldId id="279" r:id="rId21"/>
    <p:sldId id="280" r:id="rId22"/>
    <p:sldId id="281" r:id="rId23"/>
    <p:sldId id="283" r:id="rId24"/>
    <p:sldId id="284" r:id="rId25"/>
    <p:sldId id="285" r:id="rId26"/>
    <p:sldId id="300" r:id="rId27"/>
    <p:sldId id="297" r:id="rId28"/>
    <p:sldId id="299" r:id="rId29"/>
    <p:sldId id="286" r:id="rId30"/>
    <p:sldId id="287" r:id="rId31"/>
    <p:sldId id="288" r:id="rId32"/>
    <p:sldId id="291" r:id="rId33"/>
    <p:sldId id="298" r:id="rId34"/>
    <p:sldId id="292" r:id="rId35"/>
    <p:sldId id="293" r:id="rId36"/>
    <p:sldId id="295" r:id="rId37"/>
    <p:sldId id="294" r:id="rId38"/>
    <p:sldId id="296"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56" autoAdjust="0"/>
    <p:restoredTop sz="94660"/>
  </p:normalViewPr>
  <p:slideViewPr>
    <p:cSldViewPr snapToGrid="0">
      <p:cViewPr varScale="1">
        <p:scale>
          <a:sx n="116" d="100"/>
          <a:sy n="116" d="100"/>
        </p:scale>
        <p:origin x="44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CB56A7-BFF6-4571-91EE-04C481797AC6}" type="datetimeFigureOut">
              <a:rPr lang="en-US" smtClean="0"/>
              <a:t>3/26/18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E7E57F-D567-4766-BE13-372E1913E8BB}" type="slidenum">
              <a:rPr lang="en-US" smtClean="0"/>
              <a:t>‹#›</a:t>
            </a:fld>
            <a:endParaRPr lang="en-US"/>
          </a:p>
        </p:txBody>
      </p:sp>
    </p:spTree>
    <p:extLst>
      <p:ext uri="{BB962C8B-B14F-4D97-AF65-F5344CB8AC3E}">
        <p14:creationId xmlns:p14="http://schemas.microsoft.com/office/powerpoint/2010/main" val="3744732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34E466D-4C78-7944-8840-F8AC0EFD5D19}" type="slidenum">
              <a:rPr lang="en-US" altLang="en-US"/>
              <a:pPr/>
              <a:t>15</a:t>
            </a:fld>
            <a:endParaRPr lang="en-US" altLang="en-US"/>
          </a:p>
        </p:txBody>
      </p:sp>
      <p:sp>
        <p:nvSpPr>
          <p:cNvPr id="59393" name="Text Box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9394"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95554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3/26/18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3/26/18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3/26/18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3/26/18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3/26/18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3/26/18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3/26/18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3/26/18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3/26/18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3/26/18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3/26/18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3/26/18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3/26/18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3/26/18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3/26/18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3/26/18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3/26/18</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3/26/18</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tiff"/><Relationship Id="rId3" Type="http://schemas.openxmlformats.org/officeDocument/2006/relationships/image" Target="../media/image21.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tiff"/></Relationships>
</file>

<file path=ppt/slides/_rels/slide24.xml.rels><?xml version="1.0" encoding="UTF-8" standalone="yes"?>
<Relationships xmlns="http://schemas.openxmlformats.org/package/2006/relationships"><Relationship Id="rId3" Type="http://schemas.openxmlformats.org/officeDocument/2006/relationships/hyperlink" Target="https://trends.google.com/trends/" TargetMode="External"/><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hyperlink" Target="https://www.youtube.com/watch?v=g0m4UQ3frw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nytimes.com/2015/01/20/science/facebook-knows-you-better-than-anyone-else.html" TargetMode="External"/><Relationship Id="rId3" Type="http://schemas.openxmlformats.org/officeDocument/2006/relationships/hyperlink" Target="https://www.ft.com/content/50bb4830-6a4c-11e6-ae5b-a7cc5dd5a28c?siteedition=intl"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wired.com/2015/10/can-learn-epic-failure-google-flu-trends/" TargetMode="External"/><Relationship Id="rId4" Type="http://schemas.openxmlformats.org/officeDocument/2006/relationships/image" Target="../media/image25.tiff"/><Relationship Id="rId1" Type="http://schemas.openxmlformats.org/officeDocument/2006/relationships/slideLayout" Target="../slideLayouts/slideLayout2.xml"/><Relationship Id="rId2" Type="http://schemas.openxmlformats.org/officeDocument/2006/relationships/hyperlink" Target="https://www.google.org/flutrends/about/"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 Id="rId3"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hyperlink" Target="http://www.europeanvaluesstudy.eu/" TargetMode="External"/><Relationship Id="rId4" Type="http://schemas.openxmlformats.org/officeDocument/2006/relationships/hyperlink" Target="http://www.gallup.com/poll/126965/gallup-global-wellbeing.aspx" TargetMode="External"/><Relationship Id="rId5" Type="http://schemas.openxmlformats.org/officeDocument/2006/relationships/hyperlink" Target="http://www.happyplanetindex.org/" TargetMode="External"/><Relationship Id="rId6" Type="http://schemas.openxmlformats.org/officeDocument/2006/relationships/hyperlink" Target="https://gssdataexplorer.norc.org/" TargetMode="External"/><Relationship Id="rId1" Type="http://schemas.openxmlformats.org/officeDocument/2006/relationships/slideLayout" Target="../slideLayouts/slideLayout2.xml"/><Relationship Id="rId2" Type="http://schemas.openxmlformats.org/officeDocument/2006/relationships/hyperlink" Target="http://ccmh.psu.edu/"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www.oecd.org/site/piaac/publicdataandanalysis.htm" TargetMode="External"/><Relationship Id="rId4" Type="http://schemas.openxmlformats.org/officeDocument/2006/relationships/hyperlink" Target="http://timssandpirls.bc.edu/" TargetMode="External"/><Relationship Id="rId5" Type="http://schemas.openxmlformats.org/officeDocument/2006/relationships/hyperlink" Target="http://hdr.undp.org/en/data" TargetMode="External"/><Relationship Id="rId6" Type="http://schemas.openxmlformats.org/officeDocument/2006/relationships/hyperlink" Target="http://www.worldvaluessurvey.org/wvs.jsp" TargetMode="External"/><Relationship Id="rId7" Type="http://schemas.openxmlformats.org/officeDocument/2006/relationships/hyperlink" Target="http://data.gov/" TargetMode="External"/><Relationship Id="rId1" Type="http://schemas.openxmlformats.org/officeDocument/2006/relationships/slideLayout" Target="../slideLayouts/slideLayout2.xml"/><Relationship Id="rId2" Type="http://schemas.openxmlformats.org/officeDocument/2006/relationships/hyperlink" Target="https://www.oecd.org/pisa/pisaproduct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jpeg"/><Relationship Id="rId7"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big data </a:t>
            </a:r>
            <a:endParaRPr lang="en-US" dirty="0"/>
          </a:p>
        </p:txBody>
      </p:sp>
      <p:sp>
        <p:nvSpPr>
          <p:cNvPr id="3" name="Subtitle 2"/>
          <p:cNvSpPr>
            <a:spLocks noGrp="1"/>
          </p:cNvSpPr>
          <p:nvPr>
            <p:ph type="subTitle" idx="1"/>
          </p:nvPr>
        </p:nvSpPr>
        <p:spPr/>
        <p:txBody>
          <a:bodyPr>
            <a:normAutofit/>
          </a:bodyPr>
          <a:lstStyle/>
          <a:p>
            <a:r>
              <a:rPr lang="en-US" sz="2400" b="1" dirty="0" smtClean="0"/>
              <a:t>Chong Ho (Alex) Yu</a:t>
            </a:r>
            <a:endParaRPr lang="en-US" sz="2400" b="1" dirty="0"/>
          </a:p>
        </p:txBody>
      </p:sp>
    </p:spTree>
    <p:extLst>
      <p:ext uri="{BB962C8B-B14F-4D97-AF65-F5344CB8AC3E}">
        <p14:creationId xmlns:p14="http://schemas.microsoft.com/office/powerpoint/2010/main" val="228621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big data </a:t>
            </a:r>
            <a:endParaRPr lang="en-US" dirty="0"/>
          </a:p>
        </p:txBody>
      </p:sp>
      <p:sp>
        <p:nvSpPr>
          <p:cNvPr id="3" name="Subtitle 2"/>
          <p:cNvSpPr>
            <a:spLocks noGrp="1"/>
          </p:cNvSpPr>
          <p:nvPr>
            <p:ph type="subTitle" idx="1"/>
          </p:nvPr>
        </p:nvSpPr>
        <p:spPr/>
        <p:txBody>
          <a:bodyPr>
            <a:normAutofit/>
          </a:bodyPr>
          <a:lstStyle/>
          <a:p>
            <a:r>
              <a:rPr lang="en-US" sz="2400" b="1" dirty="0" smtClean="0"/>
              <a:t>Chong Ho (Alex) Yu</a:t>
            </a:r>
            <a:endParaRPr lang="en-US" sz="2400" b="1" dirty="0"/>
          </a:p>
        </p:txBody>
      </p:sp>
    </p:spTree>
    <p:extLst>
      <p:ext uri="{BB962C8B-B14F-4D97-AF65-F5344CB8AC3E}">
        <p14:creationId xmlns:p14="http://schemas.microsoft.com/office/powerpoint/2010/main" val="1019963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680321" y="2336873"/>
            <a:ext cx="10227933" cy="4042412"/>
          </a:xfrm>
        </p:spPr>
        <p:txBody>
          <a:bodyPr>
            <a:normAutofit/>
          </a:bodyPr>
          <a:lstStyle/>
          <a:p>
            <a:r>
              <a:rPr lang="en-US" dirty="0" smtClean="0"/>
              <a:t>What is BDA? Be patience. I will define it later. Let’s address the issues of hypothesis testing first.</a:t>
            </a:r>
          </a:p>
          <a:p>
            <a:r>
              <a:rPr lang="en-US" dirty="0" smtClean="0"/>
              <a:t>Shortcoming 1 of HT: </a:t>
            </a:r>
            <a:r>
              <a:rPr lang="en-US" dirty="0"/>
              <a:t>Does not address treatment </a:t>
            </a:r>
            <a:r>
              <a:rPr lang="en-US" dirty="0" smtClean="0"/>
              <a:t>effectiveness or answer your question</a:t>
            </a:r>
          </a:p>
          <a:p>
            <a:pPr lvl="1"/>
            <a:r>
              <a:rPr lang="en-US" sz="2400" dirty="0"/>
              <a:t>What people are doing now: starting with a single hypothesis and then computing the </a:t>
            </a:r>
            <a:r>
              <a:rPr lang="en-US" sz="2400" i="1" dirty="0"/>
              <a:t>p</a:t>
            </a:r>
            <a:r>
              <a:rPr lang="en-US" sz="2400" dirty="0"/>
              <a:t> value based on one sample: </a:t>
            </a:r>
            <a:r>
              <a:rPr lang="en-US" sz="2400" dirty="0">
                <a:solidFill>
                  <a:srgbClr val="FFFF00"/>
                </a:solidFill>
              </a:rPr>
              <a:t>P(D|H)</a:t>
            </a:r>
          </a:p>
          <a:p>
            <a:pPr lvl="1"/>
            <a:r>
              <a:rPr lang="en-US" sz="2400" dirty="0" smtClean="0"/>
              <a:t>BDA is data-driven, not hypothesis-driven. </a:t>
            </a:r>
            <a:r>
              <a:rPr lang="en-US" sz="2400" dirty="0"/>
              <a:t>Let the data speak for themselves</a:t>
            </a:r>
            <a:r>
              <a:rPr lang="en-US" sz="2400" dirty="0" smtClean="0"/>
              <a:t>!</a:t>
            </a:r>
          </a:p>
          <a:p>
            <a:pPr lvl="1"/>
            <a:r>
              <a:rPr lang="en-US" sz="2400" dirty="0"/>
              <a:t>G</a:t>
            </a:r>
            <a:r>
              <a:rPr lang="en-US" sz="2400" dirty="0" smtClean="0"/>
              <a:t>iven </a:t>
            </a:r>
            <a:r>
              <a:rPr lang="en-US" sz="2400" dirty="0"/>
              <a:t>the pattern of the data, what is the best explanation out of many alternate theories (inference to the best explanation</a:t>
            </a:r>
            <a:r>
              <a:rPr lang="en-US" sz="2400" dirty="0" smtClean="0"/>
              <a:t>): </a:t>
            </a:r>
            <a:r>
              <a:rPr lang="en-US" sz="2400" dirty="0">
                <a:solidFill>
                  <a:srgbClr val="FFFF00"/>
                </a:solidFill>
              </a:rPr>
              <a:t>P(H|D</a:t>
            </a:r>
            <a:r>
              <a:rPr lang="en-US" sz="2400" dirty="0" smtClean="0">
                <a:solidFill>
                  <a:srgbClr val="FFFF00"/>
                </a:solidFill>
              </a:rPr>
              <a:t>)</a:t>
            </a:r>
          </a:p>
          <a:p>
            <a:endParaRPr lang="en-US" dirty="0" smtClean="0"/>
          </a:p>
          <a:p>
            <a:pPr marL="0" indent="0">
              <a:buNone/>
            </a:pP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1371464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680321" y="2336873"/>
            <a:ext cx="10179590" cy="3849438"/>
          </a:xfrm>
        </p:spPr>
        <p:txBody>
          <a:bodyPr>
            <a:normAutofit lnSpcReduction="10000"/>
          </a:bodyPr>
          <a:lstStyle/>
          <a:p>
            <a:r>
              <a:rPr lang="en-US" dirty="0" smtClean="0"/>
              <a:t>In </a:t>
            </a:r>
            <a:r>
              <a:rPr lang="en-US" i="1" dirty="0"/>
              <a:t>A Picture is Worth a Thousand p Values</a:t>
            </a:r>
            <a:r>
              <a:rPr lang="en-US" dirty="0"/>
              <a:t>, Loftus observed that many journal editors do not accept the results reported in mere graphical form.  Test statistics must be provided for the consideration of publication.  Loftus asserted that hypothesis testing ignores two important issues: </a:t>
            </a:r>
          </a:p>
          <a:p>
            <a:pPr lvl="1"/>
            <a:r>
              <a:rPr lang="en-US" sz="2600" dirty="0"/>
              <a:t>What is the </a:t>
            </a:r>
            <a:r>
              <a:rPr lang="en-US" sz="2600" dirty="0">
                <a:solidFill>
                  <a:srgbClr val="FFFF00"/>
                </a:solidFill>
              </a:rPr>
              <a:t>pattern</a:t>
            </a:r>
            <a:r>
              <a:rPr lang="en-US" sz="2600" dirty="0"/>
              <a:t> of population means over conditions? </a:t>
            </a:r>
          </a:p>
          <a:p>
            <a:pPr lvl="1"/>
            <a:r>
              <a:rPr lang="en-US" sz="2600" dirty="0"/>
              <a:t>What are the </a:t>
            </a:r>
            <a:r>
              <a:rPr lang="en-US" sz="2600" dirty="0">
                <a:solidFill>
                  <a:srgbClr val="FFFF00"/>
                </a:solidFill>
              </a:rPr>
              <a:t>magnitudes</a:t>
            </a:r>
            <a:r>
              <a:rPr lang="en-US" sz="2600" dirty="0"/>
              <a:t> </a:t>
            </a:r>
            <a:r>
              <a:rPr lang="en-US" sz="2600" dirty="0" smtClean="0"/>
              <a:t>(effect size or predictive power) of </a:t>
            </a:r>
            <a:r>
              <a:rPr lang="en-US" sz="2600" dirty="0"/>
              <a:t>various variability measures</a:t>
            </a:r>
            <a:r>
              <a:rPr lang="en-US" sz="2600" dirty="0" smtClean="0"/>
              <a:t>?</a:t>
            </a:r>
            <a:endParaRPr lang="en-US" sz="2600" dirty="0"/>
          </a:p>
          <a:p>
            <a:r>
              <a:rPr lang="en-US" dirty="0" smtClean="0"/>
              <a:t>P(D|H) is prone to confirmation bias. In BDA you consider </a:t>
            </a:r>
            <a:r>
              <a:rPr lang="en-US" dirty="0" smtClean="0">
                <a:solidFill>
                  <a:srgbClr val="FFFF00"/>
                </a:solidFill>
              </a:rPr>
              <a:t>alternate explanations </a:t>
            </a:r>
            <a:r>
              <a:rPr lang="en-US" dirty="0" smtClean="0"/>
              <a:t>to answer your research question by using ensemble methods. </a:t>
            </a:r>
          </a:p>
          <a:p>
            <a:pPr marL="0" indent="0">
              <a:buNone/>
            </a:pP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708871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680320" y="2336873"/>
            <a:ext cx="7797635" cy="3599316"/>
          </a:xfrm>
        </p:spPr>
        <p:txBody>
          <a:bodyPr>
            <a:normAutofit lnSpcReduction="10000"/>
          </a:bodyPr>
          <a:lstStyle/>
          <a:p>
            <a:r>
              <a:rPr lang="en-US" dirty="0"/>
              <a:t>Shortcoming </a:t>
            </a:r>
            <a:r>
              <a:rPr lang="en-US" dirty="0" smtClean="0"/>
              <a:t>2 of HT: Easy </a:t>
            </a:r>
            <a:r>
              <a:rPr lang="en-US" dirty="0"/>
              <a:t>to reject the </a:t>
            </a:r>
            <a:r>
              <a:rPr lang="en-US" dirty="0" smtClean="0"/>
              <a:t>null</a:t>
            </a:r>
          </a:p>
          <a:p>
            <a:pPr lvl="1"/>
            <a:r>
              <a:rPr lang="en-US" sz="2400" dirty="0" smtClean="0"/>
              <a:t>BDG has built-in features to avoid </a:t>
            </a:r>
            <a:r>
              <a:rPr lang="en-US" sz="2400" dirty="0" smtClean="0">
                <a:solidFill>
                  <a:srgbClr val="FFFF00"/>
                </a:solidFill>
              </a:rPr>
              <a:t>over-fitting</a:t>
            </a:r>
            <a:r>
              <a:rPr lang="en-US" sz="2400" dirty="0" smtClean="0"/>
              <a:t> (falsely declare the effect) </a:t>
            </a:r>
          </a:p>
          <a:p>
            <a:pPr lvl="1"/>
            <a:r>
              <a:rPr lang="en-US" sz="2400" dirty="0" smtClean="0"/>
              <a:t>Usually the data are collected in naturalistic settings and thus there is </a:t>
            </a:r>
            <a:r>
              <a:rPr lang="en-US" sz="2400" dirty="0" smtClean="0">
                <a:solidFill>
                  <a:srgbClr val="FFFF00"/>
                </a:solidFill>
              </a:rPr>
              <a:t>no control group</a:t>
            </a:r>
            <a:r>
              <a:rPr lang="en-US" sz="2400" dirty="0" smtClean="0"/>
              <a:t>; let alone an inferior or do-nothing control group.</a:t>
            </a:r>
          </a:p>
          <a:p>
            <a:r>
              <a:rPr lang="en-US" dirty="0"/>
              <a:t>Shortcoming 3: </a:t>
            </a:r>
            <a:r>
              <a:rPr lang="en-US" dirty="0" smtClean="0"/>
              <a:t>A </a:t>
            </a:r>
            <a:r>
              <a:rPr lang="en-US" dirty="0"/>
              <a:t>fusion of </a:t>
            </a:r>
            <a:r>
              <a:rPr lang="en-US" dirty="0" err="1" smtClean="0"/>
              <a:t>Fisherian</a:t>
            </a:r>
            <a:r>
              <a:rPr lang="en-US" dirty="0" smtClean="0"/>
              <a:t> and </a:t>
            </a:r>
            <a:r>
              <a:rPr lang="en-US" dirty="0" err="1" smtClean="0"/>
              <a:t>Pearsonian</a:t>
            </a:r>
            <a:r>
              <a:rPr lang="en-US" dirty="0" smtClean="0"/>
              <a:t> paradigms.</a:t>
            </a:r>
          </a:p>
          <a:p>
            <a:pPr lvl="1"/>
            <a:r>
              <a:rPr lang="en-US" sz="2400" dirty="0" smtClean="0"/>
              <a:t>BDA is an extension of </a:t>
            </a:r>
            <a:r>
              <a:rPr lang="en-US" sz="2400" dirty="0" smtClean="0">
                <a:solidFill>
                  <a:srgbClr val="FFFF00"/>
                </a:solidFill>
              </a:rPr>
              <a:t>exploratory data analysis</a:t>
            </a:r>
            <a:r>
              <a:rPr lang="en-US" sz="2400" dirty="0" smtClean="0"/>
              <a:t> (EDA) and they are fully compatible.</a:t>
            </a:r>
          </a:p>
          <a:p>
            <a:pPr marL="0" indent="0">
              <a:buNone/>
            </a:pPr>
            <a:endParaRPr lang="en-US" dirty="0" smtClean="0"/>
          </a:p>
          <a:p>
            <a:pPr marL="0" indent="0">
              <a:buNone/>
            </a:pPr>
            <a:endParaRPr lang="en-US" dirty="0" smtClean="0"/>
          </a:p>
          <a:p>
            <a:endParaRPr lang="en-US" dirty="0"/>
          </a:p>
        </p:txBody>
      </p:sp>
      <p:pic>
        <p:nvPicPr>
          <p:cNvPr id="1026" name="Picture 2" descr="Image result for do nothi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25395" y="2336873"/>
            <a:ext cx="2410774" cy="235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342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680321" y="2336873"/>
            <a:ext cx="7549279" cy="3599316"/>
          </a:xfrm>
        </p:spPr>
        <p:txBody>
          <a:bodyPr>
            <a:normAutofit lnSpcReduction="10000"/>
          </a:bodyPr>
          <a:lstStyle/>
          <a:p>
            <a:r>
              <a:rPr lang="en-US" dirty="0"/>
              <a:t>Shortcoming </a:t>
            </a:r>
            <a:r>
              <a:rPr lang="en-US" dirty="0" smtClean="0"/>
              <a:t>4 of HT: </a:t>
            </a:r>
            <a:r>
              <a:rPr lang="en-US" dirty="0"/>
              <a:t>Lack </a:t>
            </a:r>
            <a:r>
              <a:rPr lang="en-US" dirty="0" smtClean="0"/>
              <a:t>reproducibility</a:t>
            </a:r>
          </a:p>
          <a:p>
            <a:pPr lvl="1"/>
            <a:r>
              <a:rPr lang="en-US" sz="2400" dirty="0" smtClean="0"/>
              <a:t>BDA uses </a:t>
            </a:r>
            <a:r>
              <a:rPr lang="en-US" sz="2400" dirty="0" smtClean="0">
                <a:solidFill>
                  <a:srgbClr val="FFFF00"/>
                </a:solidFill>
              </a:rPr>
              <a:t>resampling-based methods </a:t>
            </a:r>
            <a:r>
              <a:rPr lang="en-US" sz="2400" dirty="0" smtClean="0"/>
              <a:t>(e.g. cross-validation, bootstrapping) to replicate the same analyzes in order to produce a stable conclusion.</a:t>
            </a:r>
          </a:p>
          <a:p>
            <a:r>
              <a:rPr lang="en-US" dirty="0"/>
              <a:t>Shortcoming </a:t>
            </a:r>
            <a:r>
              <a:rPr lang="en-US" dirty="0" smtClean="0"/>
              <a:t>5 of HT: </a:t>
            </a:r>
            <a:r>
              <a:rPr lang="en-US" dirty="0"/>
              <a:t>Parametric assumptions about data </a:t>
            </a:r>
            <a:r>
              <a:rPr lang="en-US" dirty="0" smtClean="0"/>
              <a:t>structure</a:t>
            </a:r>
          </a:p>
          <a:p>
            <a:pPr lvl="1"/>
            <a:r>
              <a:rPr lang="en-US" sz="2400" dirty="0" smtClean="0"/>
              <a:t>BDA are </a:t>
            </a:r>
            <a:r>
              <a:rPr lang="en-US" sz="2400" dirty="0" smtClean="0">
                <a:solidFill>
                  <a:srgbClr val="FFFF00"/>
                </a:solidFill>
              </a:rPr>
              <a:t>non-parametric</a:t>
            </a:r>
          </a:p>
          <a:p>
            <a:pPr lvl="1"/>
            <a:r>
              <a:rPr lang="en-US" sz="2400" dirty="0" smtClean="0"/>
              <a:t>Assumption-free: Virtually no assumptions about the data structure are required.</a:t>
            </a:r>
          </a:p>
          <a:p>
            <a:pPr marL="0" indent="0">
              <a:buNone/>
            </a:pPr>
            <a:endParaRPr lang="en-US" dirty="0" smtClean="0"/>
          </a:p>
          <a:p>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93374" y="2336873"/>
            <a:ext cx="3278547" cy="2650358"/>
          </a:xfrm>
          <a:prstGeom prst="rect">
            <a:avLst/>
          </a:prstGeom>
        </p:spPr>
      </p:pic>
    </p:spTree>
    <p:extLst>
      <p:ext uri="{BB962C8B-B14F-4D97-AF65-F5344CB8AC3E}">
        <p14:creationId xmlns:p14="http://schemas.microsoft.com/office/powerpoint/2010/main" val="2748236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680320" y="2336873"/>
            <a:ext cx="10203269" cy="3599316"/>
          </a:xfrm>
        </p:spPr>
        <p:txBody>
          <a:bodyPr>
            <a:normAutofit/>
          </a:bodyPr>
          <a:lstStyle/>
          <a:p>
            <a:r>
              <a:rPr lang="en-US" dirty="0"/>
              <a:t>Shortcoming </a:t>
            </a:r>
            <a:r>
              <a:rPr lang="en-US" dirty="0" smtClean="0"/>
              <a:t>6 of HT: </a:t>
            </a:r>
            <a:r>
              <a:rPr lang="en-US" dirty="0"/>
              <a:t>Probability as a relative frequency in long </a:t>
            </a:r>
            <a:r>
              <a:rPr lang="en-US" dirty="0" smtClean="0"/>
              <a:t>run</a:t>
            </a:r>
          </a:p>
          <a:p>
            <a:pPr lvl="1"/>
            <a:r>
              <a:rPr lang="en-US" sz="2400" dirty="0"/>
              <a:t>BDA </a:t>
            </a:r>
            <a:r>
              <a:rPr lang="en-US" sz="2400" dirty="0" smtClean="0"/>
              <a:t>is based </a:t>
            </a:r>
            <a:r>
              <a:rPr lang="en-US" sz="2400" dirty="0"/>
              <a:t>on </a:t>
            </a:r>
            <a:r>
              <a:rPr lang="en-US" sz="2400" dirty="0">
                <a:solidFill>
                  <a:srgbClr val="FFFF00"/>
                </a:solidFill>
              </a:rPr>
              <a:t>pattern recognition of the </a:t>
            </a:r>
            <a:r>
              <a:rPr lang="en-US" sz="2400" dirty="0" smtClean="0">
                <a:solidFill>
                  <a:srgbClr val="FFFF00"/>
                </a:solidFill>
              </a:rPr>
              <a:t>big data </a:t>
            </a:r>
            <a:r>
              <a:rPr lang="en-US" sz="2400" dirty="0">
                <a:solidFill>
                  <a:srgbClr val="FFFF00"/>
                </a:solidFill>
              </a:rPr>
              <a:t>at hand</a:t>
            </a:r>
            <a:r>
              <a:rPr lang="en-US" sz="2400" dirty="0"/>
              <a:t>. </a:t>
            </a:r>
            <a:endParaRPr lang="en-US" sz="2400" dirty="0" smtClean="0"/>
          </a:p>
          <a:p>
            <a:pPr lvl="1"/>
            <a:r>
              <a:rPr lang="en-US" sz="2400" dirty="0" smtClean="0"/>
              <a:t>If I have 50 observations and try to infer from this small sample to the entire population, I must ask this question: “What is the chance of observing the sample statistics when I repeat the same study over and over?”</a:t>
            </a:r>
          </a:p>
          <a:p>
            <a:pPr lvl="1"/>
            <a:r>
              <a:rPr lang="en-US" sz="2400" dirty="0" smtClean="0"/>
              <a:t>If I have a million observations, do you need to ask this question: “What would happen if I repeat this study over and over?”</a:t>
            </a:r>
            <a:endParaRPr lang="en-US" sz="2400" dirty="0"/>
          </a:p>
        </p:txBody>
      </p:sp>
    </p:spTree>
    <p:extLst>
      <p:ext uri="{BB962C8B-B14F-4D97-AF65-F5344CB8AC3E}">
        <p14:creationId xmlns:p14="http://schemas.microsoft.com/office/powerpoint/2010/main" val="3584449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680321" y="2336873"/>
            <a:ext cx="9786870" cy="3599316"/>
          </a:xfrm>
        </p:spPr>
        <p:txBody>
          <a:bodyPr>
            <a:normAutofit lnSpcReduction="10000"/>
          </a:bodyPr>
          <a:lstStyle/>
          <a:p>
            <a:r>
              <a:rPr lang="en-US" dirty="0"/>
              <a:t>Shortcoming </a:t>
            </a:r>
            <a:r>
              <a:rPr lang="en-US" dirty="0" smtClean="0"/>
              <a:t>7 of HT: </a:t>
            </a:r>
            <a:r>
              <a:rPr lang="en-US" dirty="0"/>
              <a:t>Count on theoretical </a:t>
            </a:r>
            <a:r>
              <a:rPr lang="en-US" dirty="0" smtClean="0"/>
              <a:t>distributions</a:t>
            </a:r>
          </a:p>
          <a:p>
            <a:pPr lvl="1"/>
            <a:r>
              <a:rPr lang="en-US" sz="2400" dirty="0" smtClean="0"/>
              <a:t>Many BDA methods do not count on a </a:t>
            </a:r>
            <a:r>
              <a:rPr lang="en-US" sz="2400" dirty="0"/>
              <a:t>particular theoretical </a:t>
            </a:r>
            <a:r>
              <a:rPr lang="en-US" sz="2400" dirty="0" smtClean="0"/>
              <a:t>distribution.</a:t>
            </a:r>
          </a:p>
          <a:p>
            <a:r>
              <a:rPr lang="en-US" dirty="0"/>
              <a:t>Shortcoming </a:t>
            </a:r>
            <a:r>
              <a:rPr lang="en-US" dirty="0" smtClean="0"/>
              <a:t>8 of HT: </a:t>
            </a:r>
            <a:r>
              <a:rPr lang="en-US" dirty="0"/>
              <a:t>Point </a:t>
            </a:r>
            <a:r>
              <a:rPr lang="en-US" dirty="0" smtClean="0"/>
              <a:t>estimate</a:t>
            </a:r>
          </a:p>
          <a:p>
            <a:pPr lvl="1"/>
            <a:r>
              <a:rPr lang="en-US" sz="2400" dirty="0" smtClean="0"/>
              <a:t>When </a:t>
            </a:r>
            <a:r>
              <a:rPr lang="en-US" sz="2400" dirty="0" smtClean="0">
                <a:solidFill>
                  <a:srgbClr val="FFFF00"/>
                </a:solidFill>
              </a:rPr>
              <a:t>ensemble methods </a:t>
            </a:r>
            <a:r>
              <a:rPr lang="en-US" sz="2400" dirty="0" smtClean="0"/>
              <a:t>are used, BDA methods yield multiple answers, not a single answer.</a:t>
            </a:r>
            <a:endParaRPr lang="en-US" sz="2400" dirty="0"/>
          </a:p>
          <a:p>
            <a:r>
              <a:rPr lang="en-US" dirty="0"/>
              <a:t>Shortcoming </a:t>
            </a:r>
            <a:r>
              <a:rPr lang="en-US" dirty="0" smtClean="0"/>
              <a:t>9 of HT: </a:t>
            </a:r>
            <a:r>
              <a:rPr lang="en-US" dirty="0"/>
              <a:t>Arbitrary </a:t>
            </a:r>
            <a:r>
              <a:rPr lang="en-US" dirty="0" smtClean="0"/>
              <a:t>cutoff</a:t>
            </a:r>
          </a:p>
          <a:p>
            <a:pPr lvl="1"/>
            <a:r>
              <a:rPr lang="en-US" sz="2400" dirty="0" smtClean="0"/>
              <a:t>Very often decisions in BDA do not rely on a cut-off (e.g. AIC, BIC). It is </a:t>
            </a:r>
            <a:r>
              <a:rPr lang="en-US" sz="2400" dirty="0" smtClean="0">
                <a:solidFill>
                  <a:srgbClr val="FFFF00"/>
                </a:solidFill>
              </a:rPr>
              <a:t>relative and contextual</a:t>
            </a:r>
            <a:r>
              <a:rPr lang="en-US" sz="2400" dirty="0" smtClean="0"/>
              <a:t>! The decision is based on </a:t>
            </a:r>
            <a:r>
              <a:rPr lang="en-US" sz="2400" dirty="0" smtClean="0">
                <a:solidFill>
                  <a:srgbClr val="FFFF00"/>
                </a:solidFill>
              </a:rPr>
              <a:t>model comparison</a:t>
            </a:r>
            <a:r>
              <a:rPr lang="en-US" sz="2400" dirty="0" smtClean="0"/>
              <a:t>.</a:t>
            </a:r>
            <a:endParaRPr lang="en-US" sz="2400" dirty="0"/>
          </a:p>
        </p:txBody>
      </p:sp>
    </p:spTree>
    <p:extLst>
      <p:ext uri="{BB962C8B-B14F-4D97-AF65-F5344CB8AC3E}">
        <p14:creationId xmlns:p14="http://schemas.microsoft.com/office/powerpoint/2010/main" val="2242670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680321" y="2336872"/>
            <a:ext cx="7058625" cy="3804283"/>
          </a:xfrm>
        </p:spPr>
        <p:txBody>
          <a:bodyPr>
            <a:normAutofit/>
          </a:bodyPr>
          <a:lstStyle/>
          <a:p>
            <a:r>
              <a:rPr lang="en-US" dirty="0"/>
              <a:t>Shortcoming </a:t>
            </a:r>
            <a:r>
              <a:rPr lang="en-US" dirty="0" smtClean="0"/>
              <a:t>10 of HT</a:t>
            </a:r>
            <a:r>
              <a:rPr lang="en-US" dirty="0"/>
              <a:t>: </a:t>
            </a:r>
            <a:r>
              <a:rPr lang="en-US" dirty="0" smtClean="0"/>
              <a:t>Unknown </a:t>
            </a:r>
            <a:r>
              <a:rPr lang="en-US" dirty="0"/>
              <a:t>error and circularity: If the researcher does not know whether the null is true or not, then he cannot tell whether the error is tied to Type I or Type II. But if he knows that the null is true, then there is no need to perform the test. </a:t>
            </a:r>
          </a:p>
          <a:p>
            <a:pPr lvl="1"/>
            <a:r>
              <a:rPr lang="en-US" sz="2400" dirty="0" smtClean="0"/>
              <a:t>In some BDA results the error rate is expressed by </a:t>
            </a:r>
            <a:r>
              <a:rPr lang="en-US" sz="2400" dirty="0" smtClean="0">
                <a:solidFill>
                  <a:srgbClr val="FFFF00"/>
                </a:solidFill>
              </a:rPr>
              <a:t>area under curve (AUC)</a:t>
            </a:r>
            <a:r>
              <a:rPr lang="en-US" sz="2400" dirty="0" smtClean="0"/>
              <a:t> and depicted in the </a:t>
            </a:r>
            <a:r>
              <a:rPr lang="en-US" sz="2400" dirty="0" smtClean="0">
                <a:solidFill>
                  <a:srgbClr val="FFFF00"/>
                </a:solidFill>
              </a:rPr>
              <a:t>Receiver Operating Characteristic (ROC) curve</a:t>
            </a:r>
            <a:r>
              <a:rPr lang="en-US" sz="2400" dirty="0" smtClean="0"/>
              <a:t>, not Type I or Type II error.</a:t>
            </a:r>
            <a:endParaRPr lang="en-US" sz="2400" dirty="0"/>
          </a:p>
        </p:txBody>
      </p:sp>
      <p:pic>
        <p:nvPicPr>
          <p:cNvPr id="3074" name="Picture 2" descr="http://www.creative-wisdom.com/computer/sas/ROC.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27612" y="2336873"/>
            <a:ext cx="3914697" cy="2670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682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486684" y="2358387"/>
            <a:ext cx="7664857" cy="4074685"/>
          </a:xfrm>
        </p:spPr>
        <p:txBody>
          <a:bodyPr>
            <a:normAutofit lnSpcReduction="10000"/>
          </a:bodyPr>
          <a:lstStyle/>
          <a:p>
            <a:r>
              <a:rPr lang="en-US" dirty="0"/>
              <a:t>Shortcoming </a:t>
            </a:r>
            <a:r>
              <a:rPr lang="en-US" dirty="0" smtClean="0"/>
              <a:t>11 of HT</a:t>
            </a:r>
            <a:r>
              <a:rPr lang="en-US" dirty="0"/>
              <a:t>: </a:t>
            </a:r>
            <a:r>
              <a:rPr lang="en-US" dirty="0" smtClean="0"/>
              <a:t>Incapable </a:t>
            </a:r>
            <a:r>
              <a:rPr lang="en-US" dirty="0"/>
              <a:t>of performing big data </a:t>
            </a:r>
            <a:r>
              <a:rPr lang="en-US" dirty="0" smtClean="0"/>
              <a:t>analytics</a:t>
            </a:r>
          </a:p>
          <a:p>
            <a:pPr lvl="1"/>
            <a:r>
              <a:rPr lang="en-US" sz="2400" dirty="0" smtClean="0"/>
              <a:t>BDA can handle extremely big sample sizes (count in million). Get as many observations as you can. Don’t worry about power analysis.</a:t>
            </a:r>
          </a:p>
          <a:p>
            <a:pPr lvl="1"/>
            <a:r>
              <a:rPr lang="en-US" sz="2400" dirty="0" smtClean="0"/>
              <a:t>Common misconception: I cannot use BDA methods when I have a small sample.</a:t>
            </a:r>
          </a:p>
          <a:p>
            <a:pPr lvl="1"/>
            <a:r>
              <a:rPr lang="en-US" sz="2400" dirty="0" smtClean="0"/>
              <a:t>Big data methods work best with big data, but some BDA </a:t>
            </a:r>
            <a:r>
              <a:rPr lang="en-US" sz="2400" dirty="0" err="1" smtClean="0"/>
              <a:t>technqiues</a:t>
            </a:r>
            <a:r>
              <a:rPr lang="en-US" sz="2400" dirty="0" smtClean="0"/>
              <a:t> are still valid in small-sample studies. </a:t>
            </a:r>
          </a:p>
          <a:p>
            <a:pPr lvl="1"/>
            <a:r>
              <a:rPr lang="en-US" sz="2400" dirty="0" smtClean="0"/>
              <a:t>If you have a bus, you can take 50, 40, 30, 20, 10, or 5 passengers. But if you have a sedan… </a:t>
            </a:r>
            <a:endParaRPr lang="en-US" sz="2400" dirty="0"/>
          </a:p>
        </p:txBody>
      </p:sp>
      <p:pic>
        <p:nvPicPr>
          <p:cNvPr id="2052" name="Picture 4" descr="Image result for tour bu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37308" y="2358387"/>
            <a:ext cx="3381375"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756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486685" y="2358387"/>
            <a:ext cx="6161542" cy="4074685"/>
          </a:xfrm>
        </p:spPr>
        <p:txBody>
          <a:bodyPr>
            <a:normAutofit/>
          </a:bodyPr>
          <a:lstStyle/>
          <a:p>
            <a:r>
              <a:rPr lang="en-US" dirty="0" smtClean="0"/>
              <a:t>Do you need power analysis to determine the sample size in data mining/BDA?</a:t>
            </a:r>
            <a:endParaRPr lang="en-US" dirty="0"/>
          </a:p>
          <a:p>
            <a:r>
              <a:rPr lang="en-US" dirty="0"/>
              <a:t>Power = the probability of correctly rejecting the null</a:t>
            </a:r>
            <a:r>
              <a:rPr lang="en-US" dirty="0" smtClean="0"/>
              <a:t>.</a:t>
            </a:r>
          </a:p>
          <a:p>
            <a:r>
              <a:rPr lang="en-US" dirty="0" smtClean="0"/>
              <a:t>Is there a null hypothesis for you to test in data mining/BDA?</a:t>
            </a:r>
          </a:p>
          <a:p>
            <a:endParaRPr lang="en-US" dirty="0"/>
          </a:p>
          <a:p>
            <a:endParaRPr lang="en-US" sz="2400"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48227" y="2433691"/>
            <a:ext cx="4206270" cy="313877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971212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486685" y="2358387"/>
            <a:ext cx="5634416" cy="4074685"/>
          </a:xfrm>
        </p:spPr>
        <p:txBody>
          <a:bodyPr>
            <a:normAutofit/>
          </a:bodyPr>
          <a:lstStyle/>
          <a:p>
            <a:r>
              <a:rPr lang="en-US" dirty="0"/>
              <a:t>To perform a power analysis, you need the effect size. Small? Medium? Large? </a:t>
            </a:r>
            <a:endParaRPr lang="en-US" dirty="0" smtClean="0"/>
          </a:p>
          <a:p>
            <a:r>
              <a:rPr lang="en-US" dirty="0" smtClean="0"/>
              <a:t>Cohen </a:t>
            </a:r>
            <a:r>
              <a:rPr lang="en-US" dirty="0"/>
              <a:t>determined the medium effect size using Journal of Abnormal and Social Psychology during the 1960s. </a:t>
            </a:r>
            <a:endParaRPr lang="en-US" dirty="0" smtClean="0"/>
          </a:p>
          <a:p>
            <a:r>
              <a:rPr lang="en-US" dirty="0" err="1"/>
              <a:t>Welkowitz</a:t>
            </a:r>
            <a:r>
              <a:rPr lang="en-US" dirty="0"/>
              <a:t>, </a:t>
            </a:r>
            <a:r>
              <a:rPr lang="en-US" dirty="0" err="1"/>
              <a:t>Ewen</a:t>
            </a:r>
            <a:r>
              <a:rPr lang="en-US" dirty="0"/>
              <a:t>, Cohen: One should not use conventional values if one can specify the effect size that is appropriate to the specific problem. </a:t>
            </a:r>
          </a:p>
          <a:p>
            <a:endParaRPr lang="en-US" dirty="0"/>
          </a:p>
          <a:p>
            <a:endParaRPr lang="en-US" sz="2400" dirty="0"/>
          </a:p>
        </p:txBody>
      </p:sp>
      <p:pic>
        <p:nvPicPr>
          <p:cNvPr id="4" name="Picture 3"/>
          <p:cNvPicPr>
            <a:picLocks noChangeAspect="1"/>
          </p:cNvPicPr>
          <p:nvPr/>
        </p:nvPicPr>
        <p:blipFill>
          <a:blip r:embed="rId2"/>
          <a:stretch>
            <a:fillRect/>
          </a:stretch>
        </p:blipFill>
        <p:spPr>
          <a:xfrm>
            <a:off x="6241586" y="2476721"/>
            <a:ext cx="5552381" cy="2828571"/>
          </a:xfrm>
          <a:prstGeom prst="rect">
            <a:avLst/>
          </a:prstGeom>
        </p:spPr>
      </p:pic>
    </p:spTree>
    <p:extLst>
      <p:ext uri="{BB962C8B-B14F-4D97-AF65-F5344CB8AC3E}">
        <p14:creationId xmlns:p14="http://schemas.microsoft.com/office/powerpoint/2010/main" val="3724600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486684" y="2358388"/>
            <a:ext cx="9807498" cy="1256181"/>
          </a:xfrm>
        </p:spPr>
        <p:txBody>
          <a:bodyPr>
            <a:normAutofit/>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For example, to </a:t>
            </a:r>
            <a:r>
              <a:rPr lang="en-US" altLang="en-US" dirty="0"/>
              <a:t>get the </a:t>
            </a:r>
            <a:r>
              <a:rPr lang="en-US" altLang="en-US" dirty="0" smtClean="0"/>
              <a:t>desirable sample </a:t>
            </a:r>
            <a:r>
              <a:rPr lang="en-US" altLang="en-US" dirty="0"/>
              <a:t>size for logistic regression, I need to know the correlation between the predictors, the predictor means, SDs...etc. </a:t>
            </a:r>
            <a:r>
              <a:rPr lang="en-US" altLang="en-US" dirty="0" smtClean="0"/>
              <a:t>It could be very complicated.</a:t>
            </a:r>
            <a:endParaRPr lang="en-US" altLang="en-US"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61578" y="3614569"/>
            <a:ext cx="8183562" cy="30178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35560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big data analytics (BDA)?</a:t>
            </a:r>
            <a:endParaRPr lang="en-US" dirty="0"/>
          </a:p>
        </p:txBody>
      </p:sp>
      <p:sp>
        <p:nvSpPr>
          <p:cNvPr id="3" name="Content Placeholder 2"/>
          <p:cNvSpPr>
            <a:spLocks noGrp="1"/>
          </p:cNvSpPr>
          <p:nvPr>
            <p:ph idx="1"/>
          </p:nvPr>
        </p:nvSpPr>
        <p:spPr>
          <a:xfrm>
            <a:off x="486684" y="2358388"/>
            <a:ext cx="8603528" cy="4139231"/>
          </a:xfrm>
        </p:spPr>
        <p:txBody>
          <a:bodyPr>
            <a:normAutofit/>
          </a:bodyPr>
          <a:lstStyle/>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Chicken or egg first?</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smtClean="0"/>
              <a:t>The </a:t>
            </a:r>
            <a:r>
              <a:rPr lang="en-US" altLang="en-US" dirty="0"/>
              <a:t>purpose of power analysis is to know how many observations I should </a:t>
            </a:r>
            <a:r>
              <a:rPr lang="en-US" altLang="en-US" dirty="0" smtClean="0"/>
              <a:t>obtain (not too many, not too few)</a:t>
            </a:r>
            <a:endParaRPr lang="en-US" altLang="en-US" dirty="0"/>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But if I know all those, it means I have already collected data.</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One may argue that we can inquire prior studies to get the information, as what Cohen and APA suggested.</a:t>
            </a:r>
          </a:p>
          <a:p>
            <a:pPr marL="431800" indent="-323850">
              <a:buClr>
                <a:srgbClr val="800000"/>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dirty="0"/>
              <a:t>But how can we know the numbers from the past research are based on sufficient power and adequate data? </a:t>
            </a: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75763" y="2495138"/>
            <a:ext cx="2858572" cy="17003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683665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1044134" y="736208"/>
            <a:ext cx="8229024"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a:t>Why big data analytics (BDA)?</a:t>
            </a:r>
            <a:endParaRPr lang="en-US" altLang="en-US" dirty="0"/>
          </a:p>
        </p:txBody>
      </p:sp>
      <p:sp>
        <p:nvSpPr>
          <p:cNvPr id="30722" name="Rectangle 2"/>
          <p:cNvSpPr>
            <a:spLocks noGrp="1" noChangeArrowheads="1"/>
          </p:cNvSpPr>
          <p:nvPr>
            <p:ph type="body" idx="1"/>
          </p:nvPr>
        </p:nvSpPr>
        <p:spPr>
          <a:xfrm>
            <a:off x="560039" y="2109823"/>
            <a:ext cx="9831848" cy="1924295"/>
          </a:xfrm>
          <a:ln/>
        </p:spPr>
        <p:txBody>
          <a:bodyPr/>
          <a:lstStyle/>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In HT, sample </a:t>
            </a:r>
            <a:r>
              <a:rPr lang="en-US" altLang="en-US" dirty="0"/>
              <a:t>size determination based on power analysis is tied to </a:t>
            </a:r>
            <a:r>
              <a:rPr lang="en-US" altLang="en-US" dirty="0" smtClean="0"/>
              <a:t>Type </a:t>
            </a:r>
            <a:r>
              <a:rPr lang="en-US" altLang="en-US" dirty="0"/>
              <a:t>I &amp; Type II error, sampling distributions, alpha level, effect size...etc.</a:t>
            </a:r>
          </a:p>
          <a:p>
            <a:pPr marL="391729" indent="-293797">
              <a:buClr>
                <a:srgbClr val="80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a:t>If you </a:t>
            </a:r>
            <a:r>
              <a:rPr lang="en-US" altLang="en-US" dirty="0" smtClean="0"/>
              <a:t>use BDA instead of HT, </a:t>
            </a:r>
            <a:r>
              <a:rPr lang="en-US" altLang="en-US" dirty="0"/>
              <a:t>do you need to care about power? You can just lie down and relax!</a:t>
            </a:r>
          </a:p>
        </p:txBody>
      </p:sp>
      <p:pic>
        <p:nvPicPr>
          <p:cNvPr id="30723"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33625" y="4159157"/>
            <a:ext cx="3732872" cy="248714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24"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41526" y="4157718"/>
            <a:ext cx="3711270" cy="2478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24056182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big data</a:t>
            </a:r>
            <a:endParaRPr lang="en-US" dirty="0"/>
          </a:p>
        </p:txBody>
      </p:sp>
      <p:sp>
        <p:nvSpPr>
          <p:cNvPr id="3" name="Content Placeholder 2"/>
          <p:cNvSpPr>
            <a:spLocks noGrp="1"/>
          </p:cNvSpPr>
          <p:nvPr>
            <p:ph idx="1"/>
          </p:nvPr>
        </p:nvSpPr>
        <p:spPr>
          <a:xfrm>
            <a:off x="680320" y="2304599"/>
            <a:ext cx="10389299" cy="4139231"/>
          </a:xfrm>
        </p:spPr>
        <p:txBody>
          <a:bodyPr>
            <a:normAutofit/>
          </a:bodyPr>
          <a:lstStyle/>
          <a:p>
            <a:r>
              <a:rPr lang="en-US" dirty="0"/>
              <a:t>It saves time, efforts, and money, because the data are online available </a:t>
            </a:r>
            <a:r>
              <a:rPr lang="en-US" dirty="0" smtClean="0"/>
              <a:t>Forget about IRB!</a:t>
            </a:r>
            <a:endParaRPr lang="en-US" dirty="0"/>
          </a:p>
          <a:p>
            <a:r>
              <a:rPr lang="en-US" dirty="0"/>
              <a:t>It provides a basis for comparing the results of secondary data analysis and your primary data analysis (e.g. national sample vs. local sample).</a:t>
            </a:r>
          </a:p>
          <a:p>
            <a:r>
              <a:rPr lang="en-US" dirty="0"/>
              <a:t>The sample size is much bigger than what you can collect by yourself. </a:t>
            </a:r>
            <a:r>
              <a:rPr lang="en-US" dirty="0" smtClean="0"/>
              <a:t>Many </a:t>
            </a:r>
            <a:r>
              <a:rPr lang="en-US" dirty="0"/>
              <a:t>social science studies are conducted with samples that are disproportionally drawn from Western, educated, industrialized, rich, and democratic populations (</a:t>
            </a:r>
            <a:r>
              <a:rPr lang="en-US" dirty="0">
                <a:solidFill>
                  <a:srgbClr val="FFFF00"/>
                </a:solidFill>
              </a:rPr>
              <a:t>WEIRD</a:t>
            </a:r>
            <a:r>
              <a:rPr lang="en-US" dirty="0"/>
              <a:t>; </a:t>
            </a:r>
            <a:r>
              <a:rPr lang="en-US" dirty="0" err="1"/>
              <a:t>Henrich</a:t>
            </a:r>
            <a:r>
              <a:rPr lang="en-US" dirty="0"/>
              <a:t>, Heine, &amp; </a:t>
            </a:r>
            <a:r>
              <a:rPr lang="en-US" dirty="0" err="1"/>
              <a:t>Norenzayan</a:t>
            </a:r>
            <a:r>
              <a:rPr lang="en-US" dirty="0"/>
              <a:t>, 2010). Nationwide and international data sets alleviate the problem of WEIRD.</a:t>
            </a:r>
          </a:p>
        </p:txBody>
      </p:sp>
    </p:spTree>
    <p:extLst>
      <p:ext uri="{BB962C8B-B14F-4D97-AF65-F5344CB8AC3E}">
        <p14:creationId xmlns:p14="http://schemas.microsoft.com/office/powerpoint/2010/main" val="2681861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336873"/>
            <a:ext cx="6989881" cy="3599316"/>
          </a:xfrm>
        </p:spPr>
        <p:txBody>
          <a:bodyPr/>
          <a:lstStyle/>
          <a:p>
            <a:r>
              <a:rPr lang="en-US" dirty="0" smtClean="0"/>
              <a:t>More importantly, the </a:t>
            </a:r>
            <a:r>
              <a:rPr lang="en-US" dirty="0" smtClean="0">
                <a:solidFill>
                  <a:srgbClr val="FFFF00"/>
                </a:solidFill>
              </a:rPr>
              <a:t>behavioral data </a:t>
            </a:r>
            <a:r>
              <a:rPr lang="en-US" dirty="0" smtClean="0"/>
              <a:t>collected in </a:t>
            </a:r>
            <a:r>
              <a:rPr lang="en-US" dirty="0" smtClean="0">
                <a:solidFill>
                  <a:srgbClr val="FFFF00"/>
                </a:solidFill>
              </a:rPr>
              <a:t>naturalistic settings </a:t>
            </a:r>
            <a:r>
              <a:rPr lang="en-US" dirty="0" smtClean="0"/>
              <a:t>(e.g. Google, Facebook) may be more accurate than experimental or survey data.</a:t>
            </a:r>
          </a:p>
          <a:p>
            <a:r>
              <a:rPr lang="en-US" dirty="0"/>
              <a:t>O</a:t>
            </a:r>
            <a:r>
              <a:rPr lang="en-US" dirty="0" smtClean="0"/>
              <a:t>pinion </a:t>
            </a:r>
            <a:r>
              <a:rPr lang="en-US" dirty="0"/>
              <a:t>polls indicated that more than 40 percent of Americans attend church every week. However, by examining church attendance records, </a:t>
            </a:r>
            <a:r>
              <a:rPr lang="en-US" dirty="0" err="1"/>
              <a:t>Hadaway</a:t>
            </a:r>
            <a:r>
              <a:rPr lang="en-US" dirty="0"/>
              <a:t> and </a:t>
            </a:r>
            <a:r>
              <a:rPr lang="en-US" dirty="0" err="1"/>
              <a:t>Marlar</a:t>
            </a:r>
            <a:r>
              <a:rPr lang="en-US" dirty="0"/>
              <a:t> (2005) concluded that the actual attendance was fewer than 22 percent. </a:t>
            </a:r>
          </a:p>
        </p:txBody>
      </p:sp>
      <p:pic>
        <p:nvPicPr>
          <p:cNvPr id="12290" name="Picture 2" descr="Related imag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70202" y="2336873"/>
            <a:ext cx="3783405" cy="2837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282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294732" y="2226703"/>
            <a:ext cx="8353509" cy="3986809"/>
          </a:xfrm>
        </p:spPr>
        <p:txBody>
          <a:bodyPr>
            <a:noAutofit/>
          </a:bodyPr>
          <a:lstStyle/>
          <a:p>
            <a:r>
              <a:rPr lang="en-US" sz="2300" dirty="0" err="1"/>
              <a:t>Schacter</a:t>
            </a:r>
            <a:r>
              <a:rPr lang="en-US" sz="2300" dirty="0"/>
              <a:t> (1999) warned that the human memory is fallible. </a:t>
            </a:r>
            <a:endParaRPr lang="en-US" sz="2300" dirty="0" smtClean="0"/>
          </a:p>
          <a:p>
            <a:pPr lvl="1"/>
            <a:r>
              <a:rPr lang="en-US" sz="2300" dirty="0" smtClean="0"/>
              <a:t>Transience</a:t>
            </a:r>
            <a:r>
              <a:rPr lang="en-US" sz="2300" dirty="0"/>
              <a:t>: F</a:t>
            </a:r>
            <a:r>
              <a:rPr lang="en-US" sz="2300" dirty="0" smtClean="0"/>
              <a:t>orget </a:t>
            </a:r>
            <a:r>
              <a:rPr lang="en-US" sz="2300" dirty="0"/>
              <a:t>information over </a:t>
            </a:r>
            <a:r>
              <a:rPr lang="en-US" sz="2300" dirty="0" smtClean="0"/>
              <a:t>time</a:t>
            </a:r>
          </a:p>
          <a:p>
            <a:pPr lvl="1"/>
            <a:r>
              <a:rPr lang="en-US" sz="2300" dirty="0" smtClean="0"/>
              <a:t>Absent-mindedness</a:t>
            </a:r>
            <a:r>
              <a:rPr lang="en-US" sz="2300" dirty="0"/>
              <a:t>: </a:t>
            </a:r>
            <a:r>
              <a:rPr lang="en-US" sz="2300" dirty="0" smtClean="0"/>
              <a:t>Inattentive to the event</a:t>
            </a:r>
          </a:p>
          <a:p>
            <a:pPr lvl="1"/>
            <a:r>
              <a:rPr lang="en-US" sz="2300" dirty="0" smtClean="0"/>
              <a:t>Blocking</a:t>
            </a:r>
            <a:r>
              <a:rPr lang="en-US" sz="2300" dirty="0"/>
              <a:t>: The temporary inaccessibility of </a:t>
            </a:r>
            <a:r>
              <a:rPr lang="en-US" sz="2300" dirty="0" smtClean="0"/>
              <a:t>memory</a:t>
            </a:r>
          </a:p>
          <a:p>
            <a:pPr lvl="1"/>
            <a:r>
              <a:rPr lang="en-US" sz="2300" dirty="0" smtClean="0"/>
              <a:t>Misattribution: Attributing </a:t>
            </a:r>
            <a:r>
              <a:rPr lang="en-US" sz="2300" dirty="0"/>
              <a:t>a recollection </a:t>
            </a:r>
            <a:r>
              <a:rPr lang="en-US" sz="2300" dirty="0" smtClean="0"/>
              <a:t>to </a:t>
            </a:r>
            <a:r>
              <a:rPr lang="en-US" sz="2300" dirty="0"/>
              <a:t>the wrong </a:t>
            </a:r>
            <a:r>
              <a:rPr lang="en-US" sz="2300" dirty="0" smtClean="0"/>
              <a:t>source</a:t>
            </a:r>
          </a:p>
          <a:p>
            <a:pPr lvl="1"/>
            <a:r>
              <a:rPr lang="en-US" sz="2300" dirty="0" smtClean="0"/>
              <a:t>Suggestibility</a:t>
            </a:r>
            <a:r>
              <a:rPr lang="en-US" sz="2300" dirty="0"/>
              <a:t>: </a:t>
            </a:r>
            <a:r>
              <a:rPr lang="en-US" sz="2300" dirty="0" smtClean="0"/>
              <a:t>Implanted memories</a:t>
            </a:r>
          </a:p>
          <a:p>
            <a:pPr lvl="1"/>
            <a:r>
              <a:rPr lang="en-US" sz="2300" dirty="0" smtClean="0"/>
              <a:t>Bias</a:t>
            </a:r>
            <a:r>
              <a:rPr lang="en-US" sz="2300" dirty="0"/>
              <a:t>: Retrospective </a:t>
            </a:r>
            <a:r>
              <a:rPr lang="en-US" sz="2300" dirty="0" smtClean="0"/>
              <a:t>distortions</a:t>
            </a:r>
          </a:p>
          <a:p>
            <a:pPr lvl="1"/>
            <a:r>
              <a:rPr lang="en-US" sz="2300" dirty="0" smtClean="0"/>
              <a:t>Persistence</a:t>
            </a:r>
            <a:r>
              <a:rPr lang="en-US" sz="2300" dirty="0"/>
              <a:t>: Pathological </a:t>
            </a:r>
            <a:r>
              <a:rPr lang="en-US" sz="2300" dirty="0" smtClean="0"/>
              <a:t>events </a:t>
            </a:r>
            <a:r>
              <a:rPr lang="en-US" sz="2300" dirty="0"/>
              <a:t>that we cannot </a:t>
            </a:r>
            <a:r>
              <a:rPr lang="en-US" sz="2300" dirty="0" smtClean="0"/>
              <a:t>forget</a:t>
            </a:r>
            <a:endParaRPr lang="en-US" sz="2300" dirty="0"/>
          </a:p>
          <a:p>
            <a:r>
              <a:rPr lang="en-US" sz="2300" dirty="0" smtClean="0"/>
              <a:t>Or We lie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48241" y="2314838"/>
            <a:ext cx="3154232" cy="2785972"/>
          </a:xfrm>
          <a:prstGeom prst="rect">
            <a:avLst/>
          </a:prstGeom>
        </p:spPr>
      </p:pic>
    </p:spTree>
    <p:extLst>
      <p:ext uri="{BB962C8B-B14F-4D97-AF65-F5344CB8AC3E}">
        <p14:creationId xmlns:p14="http://schemas.microsoft.com/office/powerpoint/2010/main" val="135914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336872"/>
            <a:ext cx="6989881" cy="3816501"/>
          </a:xfrm>
        </p:spPr>
        <p:txBody>
          <a:bodyPr>
            <a:normAutofit/>
          </a:bodyPr>
          <a:lstStyle/>
          <a:p>
            <a:r>
              <a:rPr lang="en-US" dirty="0">
                <a:solidFill>
                  <a:srgbClr val="FFFF00"/>
                </a:solidFill>
              </a:rPr>
              <a:t>The dictator </a:t>
            </a:r>
            <a:r>
              <a:rPr lang="en-US" dirty="0" smtClean="0">
                <a:solidFill>
                  <a:srgbClr val="FFFF00"/>
                </a:solidFill>
              </a:rPr>
              <a:t>game</a:t>
            </a:r>
            <a:r>
              <a:rPr lang="en-US" dirty="0" smtClean="0"/>
              <a:t>: is </a:t>
            </a:r>
            <a:r>
              <a:rPr lang="en-US" dirty="0"/>
              <a:t>used </a:t>
            </a:r>
            <a:r>
              <a:rPr lang="en-US" dirty="0" smtClean="0"/>
              <a:t>for </a:t>
            </a:r>
            <a:r>
              <a:rPr lang="en-US" dirty="0"/>
              <a:t>studying morality and cooperative behaviors, is another good example. </a:t>
            </a:r>
            <a:endParaRPr lang="en-US" dirty="0" smtClean="0"/>
          </a:p>
          <a:p>
            <a:r>
              <a:rPr lang="en-US" dirty="0" smtClean="0"/>
              <a:t>In </a:t>
            </a:r>
            <a:r>
              <a:rPr lang="en-US" dirty="0"/>
              <a:t>a typical experiment utilizing the dictator game, the participant is told to decide how much of a $10 pie he would like to give to an anonymous person who also signs up for the same experimental session. </a:t>
            </a:r>
            <a:endParaRPr lang="en-US" dirty="0" smtClean="0"/>
          </a:p>
          <a:p>
            <a:r>
              <a:rPr lang="en-US" dirty="0" smtClean="0"/>
              <a:t>The </a:t>
            </a:r>
            <a:r>
              <a:rPr lang="en-US" dirty="0"/>
              <a:t>game is so named because the decision made by the giver is final.</a:t>
            </a:r>
          </a:p>
        </p:txBody>
      </p:sp>
      <p:pic>
        <p:nvPicPr>
          <p:cNvPr id="13314" name="Picture 2" descr="Image result for 10 dollar bill mone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70202" y="2336872"/>
            <a:ext cx="3889698" cy="2189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189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336872"/>
            <a:ext cx="6989881" cy="3816501"/>
          </a:xfrm>
        </p:spPr>
        <p:txBody>
          <a:bodyPr>
            <a:normAutofit lnSpcReduction="10000"/>
          </a:bodyPr>
          <a:lstStyle/>
          <a:p>
            <a:r>
              <a:rPr lang="en-US" dirty="0"/>
              <a:t>Most experimental results are encouraging: Many participants were willing to share the wealth. </a:t>
            </a:r>
            <a:endParaRPr lang="en-US" dirty="0" smtClean="0"/>
          </a:p>
          <a:p>
            <a:r>
              <a:rPr lang="en-US" dirty="0" smtClean="0"/>
              <a:t>The result </a:t>
            </a:r>
            <a:r>
              <a:rPr lang="en-US" dirty="0"/>
              <a:t>is completely different when the dictator game is conducted in a naturalistic setting. </a:t>
            </a:r>
            <a:endParaRPr lang="en-US" dirty="0" smtClean="0"/>
          </a:p>
          <a:p>
            <a:r>
              <a:rPr lang="en-US" dirty="0" smtClean="0"/>
              <a:t>In </a:t>
            </a:r>
            <a:r>
              <a:rPr lang="en-US" dirty="0"/>
              <a:t>a study carried out by Winking and </a:t>
            </a:r>
            <a:r>
              <a:rPr lang="en-US" dirty="0" err="1"/>
              <a:t>Nizer</a:t>
            </a:r>
            <a:r>
              <a:rPr lang="en-US" dirty="0"/>
              <a:t> (2013) at a bus stop in Las Vegas, the researcher told some strangers that he was in a hurry to the airport and therefore he wanted to give away his $20 in casino chips. </a:t>
            </a:r>
          </a:p>
        </p:txBody>
      </p:sp>
      <p:pic>
        <p:nvPicPr>
          <p:cNvPr id="14338" name="Picture 2" descr="Image result for casino chip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87143" y="2427324"/>
            <a:ext cx="3633723" cy="24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62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336872"/>
            <a:ext cx="6989881" cy="3816501"/>
          </a:xfrm>
        </p:spPr>
        <p:txBody>
          <a:bodyPr>
            <a:normAutofit/>
          </a:bodyPr>
          <a:lstStyle/>
          <a:p>
            <a:r>
              <a:rPr lang="en-US" dirty="0"/>
              <a:t>The researcher explicitly suggested to the receivers to share a portion of the money to another stranger at the bus stop, who was actually a member of the research team. </a:t>
            </a:r>
            <a:endParaRPr lang="en-US" dirty="0" smtClean="0"/>
          </a:p>
          <a:p>
            <a:r>
              <a:rPr lang="en-US" dirty="0" smtClean="0"/>
              <a:t>No one </a:t>
            </a:r>
            <a:r>
              <a:rPr lang="en-US" dirty="0"/>
              <a:t>in the naturalistic study gave any portion of the endowment to the stranger. </a:t>
            </a:r>
            <a:endParaRPr lang="en-US" dirty="0" smtClean="0"/>
          </a:p>
          <a:p>
            <a:r>
              <a:rPr lang="en-US" dirty="0" smtClean="0"/>
              <a:t>Winking </a:t>
            </a:r>
            <a:r>
              <a:rPr lang="en-US" dirty="0"/>
              <a:t>and </a:t>
            </a:r>
            <a:r>
              <a:rPr lang="en-US" dirty="0" err="1"/>
              <a:t>Nizer</a:t>
            </a:r>
            <a:r>
              <a:rPr lang="en-US" dirty="0"/>
              <a:t> suspected that in the past the setting of the experimental context induced participants to choose </a:t>
            </a:r>
            <a:r>
              <a:rPr lang="en-US" dirty="0">
                <a:solidFill>
                  <a:srgbClr val="FFFF00"/>
                </a:solidFill>
              </a:rPr>
              <a:t>prosocial</a:t>
            </a:r>
            <a:r>
              <a:rPr lang="en-US" dirty="0"/>
              <a:t> options.</a:t>
            </a:r>
          </a:p>
        </p:txBody>
      </p:sp>
      <p:pic>
        <p:nvPicPr>
          <p:cNvPr id="15362" name="Picture 2" descr="Image result for las vega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67594" y="2428539"/>
            <a:ext cx="3894573" cy="3251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495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511" y="788811"/>
            <a:ext cx="7772400" cy="1143000"/>
          </a:xfrm>
        </p:spPr>
        <p:txBody>
          <a:bodyPr/>
          <a:lstStyle/>
          <a:p>
            <a:r>
              <a:rPr lang="en-US" dirty="0"/>
              <a:t>Advantages of big data</a:t>
            </a:r>
          </a:p>
        </p:txBody>
      </p:sp>
      <p:sp>
        <p:nvSpPr>
          <p:cNvPr id="3" name="Content Placeholder 2"/>
          <p:cNvSpPr>
            <a:spLocks noGrp="1"/>
          </p:cNvSpPr>
          <p:nvPr>
            <p:ph idx="1"/>
          </p:nvPr>
        </p:nvSpPr>
        <p:spPr>
          <a:xfrm>
            <a:off x="895538" y="2148840"/>
            <a:ext cx="5148075" cy="4495800"/>
          </a:xfrm>
        </p:spPr>
        <p:txBody>
          <a:bodyPr/>
          <a:lstStyle/>
          <a:p>
            <a:r>
              <a:rPr lang="en-US" dirty="0" smtClean="0"/>
              <a:t>In 2016 election all polls indicate that more voters prefer Clinton to Trump.</a:t>
            </a:r>
          </a:p>
          <a:p>
            <a:r>
              <a:rPr lang="en-US" dirty="0" smtClean="0"/>
              <a:t>The result is opposite. Why? What happened?</a:t>
            </a:r>
          </a:p>
          <a:p>
            <a:r>
              <a:rPr lang="en-US" dirty="0" smtClean="0"/>
              <a:t>Many people did not want to say that they support Trump, especially after the Access Hollywood tape was released.</a:t>
            </a:r>
            <a:endParaRPr lang="en-US" dirty="0"/>
          </a:p>
        </p:txBody>
      </p:sp>
      <p:pic>
        <p:nvPicPr>
          <p:cNvPr id="4" name="Picture 3"/>
          <p:cNvPicPr>
            <a:picLocks noChangeAspect="1"/>
          </p:cNvPicPr>
          <p:nvPr/>
        </p:nvPicPr>
        <p:blipFill>
          <a:blip r:embed="rId2"/>
          <a:stretch>
            <a:fillRect/>
          </a:stretch>
        </p:blipFill>
        <p:spPr>
          <a:xfrm>
            <a:off x="6213337" y="873196"/>
            <a:ext cx="3890218" cy="2917664"/>
          </a:xfrm>
          <a:prstGeom prst="rect">
            <a:avLst/>
          </a:prstGeom>
          <a:ln>
            <a:solidFill>
              <a:schemeClr val="tx1"/>
            </a:solidFill>
          </a:ln>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6600" y="3903154"/>
            <a:ext cx="4873752" cy="2741486"/>
          </a:xfrm>
          <a:prstGeom prst="rect">
            <a:avLst/>
          </a:prstGeom>
          <a:ln>
            <a:solidFill>
              <a:schemeClr val="tx1"/>
            </a:solidFill>
          </a:ln>
        </p:spPr>
      </p:pic>
    </p:spTree>
    <p:extLst>
      <p:ext uri="{BB962C8B-B14F-4D97-AF65-F5344CB8AC3E}">
        <p14:creationId xmlns:p14="http://schemas.microsoft.com/office/powerpoint/2010/main" val="667751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never lie</a:t>
            </a:r>
            <a:endParaRPr lang="en-US" dirty="0"/>
          </a:p>
        </p:txBody>
      </p:sp>
      <p:pic>
        <p:nvPicPr>
          <p:cNvPr id="4" name="Picture 3"/>
          <p:cNvPicPr>
            <a:picLocks noChangeAspect="1"/>
          </p:cNvPicPr>
          <p:nvPr/>
        </p:nvPicPr>
        <p:blipFill>
          <a:blip r:embed="rId2"/>
          <a:stretch>
            <a:fillRect/>
          </a:stretch>
        </p:blipFill>
        <p:spPr>
          <a:xfrm>
            <a:off x="4343400" y="1752600"/>
            <a:ext cx="4273550" cy="4785588"/>
          </a:xfrm>
          <a:prstGeom prst="rect">
            <a:avLst/>
          </a:prstGeom>
        </p:spPr>
      </p:pic>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508095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Everybody lies!</a:t>
            </a:r>
            <a:endParaRPr lang="en-US" dirty="0"/>
          </a:p>
        </p:txBody>
      </p:sp>
      <p:sp>
        <p:nvSpPr>
          <p:cNvPr id="3" name="Content Placeholder 2"/>
          <p:cNvSpPr>
            <a:spLocks noGrp="1"/>
          </p:cNvSpPr>
          <p:nvPr>
            <p:ph idx="1"/>
          </p:nvPr>
        </p:nvSpPr>
        <p:spPr>
          <a:xfrm>
            <a:off x="5345654" y="2198669"/>
            <a:ext cx="5390478" cy="4343400"/>
          </a:xfrm>
        </p:spPr>
        <p:txBody>
          <a:bodyPr/>
          <a:lstStyle/>
          <a:p>
            <a:r>
              <a:rPr lang="en-US" dirty="0" smtClean="0"/>
              <a:t>In survey most voters said that the race of the candidate doesn’t matter. Google search data show the otherwise!</a:t>
            </a:r>
          </a:p>
          <a:p>
            <a:r>
              <a:rPr lang="en-US" dirty="0">
                <a:hlinkClick r:id="rId2"/>
              </a:rPr>
              <a:t>https://</a:t>
            </a:r>
            <a:r>
              <a:rPr lang="en-US" dirty="0" smtClean="0">
                <a:hlinkClick r:id="rId2"/>
              </a:rPr>
              <a:t>www.youtube.com/watch?v=g0m4UQ3frws</a:t>
            </a:r>
            <a:r>
              <a:rPr lang="en-US" dirty="0" smtClean="0"/>
              <a:t> </a:t>
            </a:r>
          </a:p>
          <a:p>
            <a:r>
              <a:rPr lang="en-US" dirty="0">
                <a:hlinkClick r:id="rId3"/>
              </a:rPr>
              <a:t>https://trends.google.com/trends</a:t>
            </a:r>
            <a:r>
              <a:rPr lang="en-US" dirty="0" smtClean="0">
                <a:hlinkClick r:id="rId3"/>
              </a:rPr>
              <a:t>/</a:t>
            </a:r>
            <a:r>
              <a:rPr lang="en-US" dirty="0" smtClean="0"/>
              <a:t> </a:t>
            </a:r>
            <a:endParaRPr lang="en-US" dirty="0"/>
          </a:p>
        </p:txBody>
      </p:sp>
      <p:pic>
        <p:nvPicPr>
          <p:cNvPr id="4" name="Picture 3"/>
          <p:cNvPicPr>
            <a:picLocks noChangeAspect="1"/>
          </p:cNvPicPr>
          <p:nvPr/>
        </p:nvPicPr>
        <p:blipFill>
          <a:blip r:embed="rId4"/>
          <a:stretch>
            <a:fillRect/>
          </a:stretch>
        </p:blipFill>
        <p:spPr>
          <a:xfrm>
            <a:off x="1549102" y="1834166"/>
            <a:ext cx="3195495" cy="4768850"/>
          </a:xfrm>
          <a:prstGeom prst="rect">
            <a:avLst/>
          </a:prstGeom>
        </p:spPr>
      </p:pic>
    </p:spTree>
    <p:extLst>
      <p:ext uri="{BB962C8B-B14F-4D97-AF65-F5344CB8AC3E}">
        <p14:creationId xmlns:p14="http://schemas.microsoft.com/office/powerpoint/2010/main" val="1040701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206214"/>
            <a:ext cx="10248412" cy="2211550"/>
          </a:xfrm>
        </p:spPr>
        <p:txBody>
          <a:bodyPr/>
          <a:lstStyle/>
          <a:p>
            <a:r>
              <a:rPr lang="en-US" dirty="0" smtClean="0"/>
              <a:t>Turn to </a:t>
            </a:r>
            <a:r>
              <a:rPr lang="en-US" dirty="0" smtClean="0">
                <a:solidFill>
                  <a:srgbClr val="FFFF00"/>
                </a:solidFill>
              </a:rPr>
              <a:t>“behavioral” data </a:t>
            </a:r>
            <a:r>
              <a:rPr lang="en-US" dirty="0" smtClean="0"/>
              <a:t>e.g. Look at data in Netflix, YouTube, Amazon, Google, EBay to find out what people actually do rather than what they say.</a:t>
            </a:r>
          </a:p>
          <a:p>
            <a:r>
              <a:rPr lang="en-US" dirty="0" smtClean="0"/>
              <a:t>Google, Facebook and Amazon might understand human behaviors more than what psychologists know.</a:t>
            </a:r>
          </a:p>
        </p:txBody>
      </p:sp>
      <p:pic>
        <p:nvPicPr>
          <p:cNvPr id="4" name="Picture 3"/>
          <p:cNvPicPr>
            <a:picLocks noChangeAspect="1"/>
          </p:cNvPicPr>
          <p:nvPr/>
        </p:nvPicPr>
        <p:blipFill>
          <a:blip r:embed="rId2"/>
          <a:stretch>
            <a:fillRect/>
          </a:stretch>
        </p:blipFill>
        <p:spPr>
          <a:xfrm>
            <a:off x="3238960" y="4196163"/>
            <a:ext cx="7689773" cy="2367589"/>
          </a:xfrm>
          <a:prstGeom prst="rect">
            <a:avLst/>
          </a:prstGeom>
        </p:spPr>
      </p:pic>
    </p:spTree>
    <p:extLst>
      <p:ext uri="{BB962C8B-B14F-4D97-AF65-F5344CB8AC3E}">
        <p14:creationId xmlns:p14="http://schemas.microsoft.com/office/powerpoint/2010/main" val="1899053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big data</a:t>
            </a:r>
          </a:p>
        </p:txBody>
      </p:sp>
      <p:sp>
        <p:nvSpPr>
          <p:cNvPr id="3" name="Content Placeholder 2"/>
          <p:cNvSpPr>
            <a:spLocks noGrp="1"/>
          </p:cNvSpPr>
          <p:nvPr>
            <p:ph idx="1"/>
          </p:nvPr>
        </p:nvSpPr>
        <p:spPr>
          <a:xfrm>
            <a:off x="680321" y="2206214"/>
            <a:ext cx="9410352" cy="4191000"/>
          </a:xfrm>
        </p:spPr>
        <p:txBody>
          <a:bodyPr>
            <a:normAutofit lnSpcReduction="10000"/>
          </a:bodyPr>
          <a:lstStyle/>
          <a:p>
            <a:r>
              <a:rPr lang="en-US" dirty="0" smtClean="0"/>
              <a:t>“Facebook knows you better than anyone else”</a:t>
            </a:r>
          </a:p>
          <a:p>
            <a:r>
              <a:rPr lang="en-US" dirty="0" smtClean="0"/>
              <a:t>In 2015 researchers at Cambridge and Stanford tested 17,000 Facebook users on personality and related the result to their Facebook activities. The prediction is more accurate than their parents, </a:t>
            </a:r>
            <a:r>
              <a:rPr lang="en-US" dirty="0" err="1" smtClean="0"/>
              <a:t>silblings</a:t>
            </a:r>
            <a:r>
              <a:rPr lang="en-US" dirty="0" smtClean="0"/>
              <a:t>, and spouses!</a:t>
            </a:r>
          </a:p>
          <a:p>
            <a:r>
              <a:rPr lang="en-US" dirty="0">
                <a:hlinkClick r:id="rId2"/>
              </a:rPr>
              <a:t>https://</a:t>
            </a:r>
            <a:r>
              <a:rPr lang="en-US" dirty="0" smtClean="0">
                <a:hlinkClick r:id="rId2"/>
              </a:rPr>
              <a:t>www.nytimes.com/2015/01/20/science/facebook-knows-you-better-than-anyone-else.html</a:t>
            </a:r>
            <a:r>
              <a:rPr lang="en-US" dirty="0" smtClean="0"/>
              <a:t> </a:t>
            </a:r>
            <a:endParaRPr lang="en-US" dirty="0"/>
          </a:p>
          <a:p>
            <a:r>
              <a:rPr lang="en-US" dirty="0" smtClean="0"/>
              <a:t>“Google and the end of free will”: Google may know more about you than yourself.</a:t>
            </a:r>
          </a:p>
          <a:p>
            <a:r>
              <a:rPr lang="en-US" dirty="0">
                <a:hlinkClick r:id="rId3"/>
              </a:rPr>
              <a:t>https://</a:t>
            </a:r>
            <a:r>
              <a:rPr lang="en-US" dirty="0" smtClean="0">
                <a:hlinkClick r:id="rId3"/>
              </a:rPr>
              <a:t>www.ft.com/content/50bb4830-6a4c-11e6-ae5b-a7cc5dd5a28c?siteedition=intl</a:t>
            </a:r>
            <a:r>
              <a:rPr lang="en-US" dirty="0" smtClean="0"/>
              <a:t> </a:t>
            </a:r>
          </a:p>
        </p:txBody>
      </p:sp>
    </p:spTree>
    <p:extLst>
      <p:ext uri="{BB962C8B-B14F-4D97-AF65-F5344CB8AC3E}">
        <p14:creationId xmlns:p14="http://schemas.microsoft.com/office/powerpoint/2010/main" val="1592596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Caution: BDA is not always right</a:t>
            </a:r>
            <a:endParaRPr lang="en-US" dirty="0"/>
          </a:p>
        </p:txBody>
      </p:sp>
      <p:sp>
        <p:nvSpPr>
          <p:cNvPr id="3" name="Content Placeholder 2"/>
          <p:cNvSpPr>
            <a:spLocks noGrp="1"/>
          </p:cNvSpPr>
          <p:nvPr>
            <p:ph idx="1"/>
          </p:nvPr>
        </p:nvSpPr>
        <p:spPr>
          <a:xfrm>
            <a:off x="425678" y="2232701"/>
            <a:ext cx="7630301" cy="4052352"/>
          </a:xfrm>
        </p:spPr>
        <p:txBody>
          <a:bodyPr>
            <a:normAutofit fontScale="92500"/>
          </a:bodyPr>
          <a:lstStyle/>
          <a:p>
            <a:r>
              <a:rPr lang="en-US" dirty="0" smtClean="0"/>
              <a:t>In 2009 Google researchers published a paper in </a:t>
            </a:r>
            <a:r>
              <a:rPr lang="en-US" i="1" dirty="0" smtClean="0"/>
              <a:t>Nature</a:t>
            </a:r>
            <a:r>
              <a:rPr lang="en-US" dirty="0" smtClean="0"/>
              <a:t>.</a:t>
            </a:r>
          </a:p>
          <a:p>
            <a:r>
              <a:rPr lang="en-US" dirty="0" smtClean="0"/>
              <a:t>A predictive model about the spread of influenza across the US in real time (</a:t>
            </a:r>
            <a:r>
              <a:rPr lang="en-US" dirty="0" err="1" smtClean="0"/>
              <a:t>Nowcast</a:t>
            </a:r>
            <a:r>
              <a:rPr lang="en-US" dirty="0" smtClean="0"/>
              <a:t>)</a:t>
            </a:r>
          </a:p>
          <a:p>
            <a:r>
              <a:rPr lang="en-US" dirty="0" smtClean="0"/>
              <a:t>Claimed to be faster than the CDC model because Google tracked the outbreak by looking at the search terms about flu symptoms.</a:t>
            </a:r>
          </a:p>
          <a:p>
            <a:r>
              <a:rPr lang="en-US" dirty="0" smtClean="0"/>
              <a:t>Later it was found that Google’s estimates were overstated by almost a factor of two.</a:t>
            </a:r>
          </a:p>
          <a:p>
            <a:r>
              <a:rPr lang="en-US" dirty="0">
                <a:hlinkClick r:id="rId2"/>
              </a:rPr>
              <a:t>https://www.google.org/flutrends/about</a:t>
            </a:r>
            <a:r>
              <a:rPr lang="en-US" dirty="0" smtClean="0">
                <a:hlinkClick r:id="rId2"/>
              </a:rPr>
              <a:t>/</a:t>
            </a:r>
            <a:r>
              <a:rPr lang="en-US" dirty="0" smtClean="0"/>
              <a:t> </a:t>
            </a:r>
          </a:p>
          <a:p>
            <a:r>
              <a:rPr lang="en-US" dirty="0">
                <a:hlinkClick r:id="rId3"/>
              </a:rPr>
              <a:t>https://www.wired.com/2015/10/can-learn-epic-failure-google-flu-trends</a:t>
            </a:r>
            <a:r>
              <a:rPr lang="en-US" dirty="0" smtClean="0">
                <a:hlinkClick r:id="rId3"/>
              </a:rPr>
              <a:t>/</a:t>
            </a:r>
            <a:r>
              <a:rPr lang="en-US" dirty="0" smtClean="0"/>
              <a:t> </a:t>
            </a:r>
          </a:p>
        </p:txBody>
      </p:sp>
      <p:pic>
        <p:nvPicPr>
          <p:cNvPr id="4" name="Picture 3"/>
          <p:cNvPicPr>
            <a:picLocks noChangeAspect="1"/>
          </p:cNvPicPr>
          <p:nvPr/>
        </p:nvPicPr>
        <p:blipFill>
          <a:blip r:embed="rId4"/>
          <a:stretch>
            <a:fillRect/>
          </a:stretch>
        </p:blipFill>
        <p:spPr>
          <a:xfrm>
            <a:off x="8194876" y="2232701"/>
            <a:ext cx="3799753" cy="2853079"/>
          </a:xfrm>
          <a:prstGeom prst="rect">
            <a:avLst/>
          </a:prstGeom>
        </p:spPr>
      </p:pic>
    </p:spTree>
    <p:extLst>
      <p:ext uri="{BB962C8B-B14F-4D97-AF65-F5344CB8AC3E}">
        <p14:creationId xmlns:p14="http://schemas.microsoft.com/office/powerpoint/2010/main" val="10699584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Caution: Ethical issues</a:t>
            </a:r>
            <a:endParaRPr lang="en-US" dirty="0"/>
          </a:p>
        </p:txBody>
      </p:sp>
      <p:sp>
        <p:nvSpPr>
          <p:cNvPr id="3" name="Content Placeholder 2"/>
          <p:cNvSpPr>
            <a:spLocks noGrp="1"/>
          </p:cNvSpPr>
          <p:nvPr>
            <p:ph idx="1"/>
          </p:nvPr>
        </p:nvSpPr>
        <p:spPr>
          <a:xfrm>
            <a:off x="680322" y="2336873"/>
            <a:ext cx="7251824" cy="3599316"/>
          </a:xfrm>
        </p:spPr>
        <p:txBody>
          <a:bodyPr/>
          <a:lstStyle/>
          <a:p>
            <a:r>
              <a:rPr lang="en-US" dirty="0" smtClean="0"/>
              <a:t>In March 2018 the Federal Trade Commission opened an investigation into Facebook.</a:t>
            </a:r>
          </a:p>
          <a:p>
            <a:r>
              <a:rPr lang="en-US" dirty="0" smtClean="0"/>
              <a:t>A data analytics firm named Cambridge </a:t>
            </a:r>
            <a:r>
              <a:rPr lang="en-US" dirty="0" err="1" smtClean="0"/>
              <a:t>Analytica</a:t>
            </a:r>
            <a:r>
              <a:rPr lang="en-US" dirty="0" smtClean="0"/>
              <a:t> worked with the Trump Campaign to access </a:t>
            </a:r>
            <a:r>
              <a:rPr lang="en-US" dirty="0" err="1" smtClean="0"/>
              <a:t>FaceBook</a:t>
            </a:r>
            <a:r>
              <a:rPr lang="en-US" dirty="0" smtClean="0"/>
              <a:t> data without the the knowledge of the users.</a:t>
            </a:r>
          </a:p>
          <a:p>
            <a:r>
              <a:rPr lang="en-US" dirty="0" smtClean="0"/>
              <a:t>Legally speaking, Facebook must notify users and get their approval before sharing data with any third party.</a:t>
            </a:r>
          </a:p>
          <a:p>
            <a:endParaRPr lang="en-US" dirty="0"/>
          </a:p>
        </p:txBody>
      </p:sp>
      <p:pic>
        <p:nvPicPr>
          <p:cNvPr id="4" name="Picture 3"/>
          <p:cNvPicPr>
            <a:picLocks noChangeAspect="1"/>
          </p:cNvPicPr>
          <p:nvPr/>
        </p:nvPicPr>
        <p:blipFill>
          <a:blip r:embed="rId2"/>
          <a:stretch>
            <a:fillRect/>
          </a:stretch>
        </p:blipFill>
        <p:spPr>
          <a:xfrm>
            <a:off x="8269766" y="2336873"/>
            <a:ext cx="2857500" cy="2857500"/>
          </a:xfrm>
          <a:prstGeom prst="rect">
            <a:avLst/>
          </a:prstGeom>
        </p:spPr>
      </p:pic>
    </p:spTree>
    <p:extLst>
      <p:ext uri="{BB962C8B-B14F-4D97-AF65-F5344CB8AC3E}">
        <p14:creationId xmlns:p14="http://schemas.microsoft.com/office/powerpoint/2010/main" val="4200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Define the terms, at last!</a:t>
            </a:r>
            <a:endParaRPr lang="en-US" dirty="0"/>
          </a:p>
        </p:txBody>
      </p:sp>
      <p:sp>
        <p:nvSpPr>
          <p:cNvPr id="3" name="Content Placeholder 2"/>
          <p:cNvSpPr>
            <a:spLocks noGrp="1"/>
          </p:cNvSpPr>
          <p:nvPr>
            <p:ph idx="1"/>
          </p:nvPr>
        </p:nvSpPr>
        <p:spPr/>
        <p:txBody>
          <a:bodyPr/>
          <a:lstStyle/>
          <a:p>
            <a:r>
              <a:rPr lang="en-US" dirty="0" smtClean="0"/>
              <a:t>Terms</a:t>
            </a:r>
          </a:p>
          <a:p>
            <a:pPr lvl="1"/>
            <a:r>
              <a:rPr lang="en-US" sz="2400" dirty="0" smtClean="0"/>
              <a:t>Data </a:t>
            </a:r>
            <a:r>
              <a:rPr lang="en-US" sz="2400" dirty="0"/>
              <a:t>science</a:t>
            </a:r>
          </a:p>
          <a:p>
            <a:pPr lvl="1"/>
            <a:r>
              <a:rPr lang="en-US" sz="2400" dirty="0"/>
              <a:t>Big data analytics</a:t>
            </a:r>
          </a:p>
          <a:p>
            <a:pPr lvl="1"/>
            <a:r>
              <a:rPr lang="en-US" sz="2400" dirty="0"/>
              <a:t>Data </a:t>
            </a:r>
            <a:r>
              <a:rPr lang="en-US" sz="2400" dirty="0" smtClean="0"/>
              <a:t>mining</a:t>
            </a:r>
          </a:p>
          <a:p>
            <a:r>
              <a:rPr lang="en-US" dirty="0"/>
              <a:t>Common ground: </a:t>
            </a:r>
            <a:endParaRPr lang="en-US" dirty="0" smtClean="0"/>
          </a:p>
          <a:p>
            <a:pPr lvl="1"/>
            <a:r>
              <a:rPr lang="en-US" sz="2400" dirty="0"/>
              <a:t>D</a:t>
            </a:r>
            <a:r>
              <a:rPr lang="en-US" sz="2400" dirty="0" smtClean="0"/>
              <a:t>ata-driven</a:t>
            </a:r>
            <a:r>
              <a:rPr lang="en-US" sz="2400" dirty="0"/>
              <a:t>, not </a:t>
            </a:r>
            <a:r>
              <a:rPr lang="en-US" sz="2400" dirty="0" smtClean="0"/>
              <a:t>hypothesis-driven</a:t>
            </a:r>
          </a:p>
          <a:p>
            <a:pPr lvl="1"/>
            <a:r>
              <a:rPr lang="en-US" sz="2400" dirty="0" smtClean="0"/>
              <a:t>Pattern seeking, not cut-off thinking</a:t>
            </a:r>
          </a:p>
          <a:p>
            <a:pPr lvl="1"/>
            <a:r>
              <a:rPr lang="en-US" sz="2400" dirty="0" smtClean="0"/>
              <a:t>Utilize artificial intelligence and machine learning, not just human judgment.</a:t>
            </a:r>
            <a:endParaRPr lang="en-US" sz="2400" dirty="0"/>
          </a:p>
          <a:p>
            <a:endParaRPr lang="en-US" sz="2800" dirty="0"/>
          </a:p>
        </p:txBody>
      </p:sp>
      <p:pic>
        <p:nvPicPr>
          <p:cNvPr id="4" name="Picture 3"/>
          <p:cNvPicPr>
            <a:picLocks noChangeAspect="1"/>
          </p:cNvPicPr>
          <p:nvPr/>
        </p:nvPicPr>
        <p:blipFill>
          <a:blip r:embed="rId2"/>
          <a:stretch>
            <a:fillRect/>
          </a:stretch>
        </p:blipFill>
        <p:spPr>
          <a:xfrm>
            <a:off x="7835900" y="2138362"/>
            <a:ext cx="2921000" cy="2781300"/>
          </a:xfrm>
          <a:prstGeom prst="rect">
            <a:avLst/>
          </a:prstGeom>
        </p:spPr>
      </p:pic>
    </p:spTree>
    <p:extLst>
      <p:ext uri="{BB962C8B-B14F-4D97-AF65-F5344CB8AC3E}">
        <p14:creationId xmlns:p14="http://schemas.microsoft.com/office/powerpoint/2010/main" val="1628304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science</a:t>
            </a:r>
            <a:endParaRPr lang="en-US" dirty="0"/>
          </a:p>
        </p:txBody>
      </p:sp>
      <p:sp>
        <p:nvSpPr>
          <p:cNvPr id="3" name="Content Placeholder 2"/>
          <p:cNvSpPr>
            <a:spLocks noGrp="1"/>
          </p:cNvSpPr>
          <p:nvPr>
            <p:ph idx="1"/>
          </p:nvPr>
        </p:nvSpPr>
        <p:spPr/>
        <p:txBody>
          <a:bodyPr/>
          <a:lstStyle/>
          <a:p>
            <a:r>
              <a:rPr lang="en-US" dirty="0"/>
              <a:t>Data </a:t>
            </a:r>
            <a:r>
              <a:rPr lang="en-US" dirty="0" smtClean="0"/>
              <a:t>science is </a:t>
            </a:r>
            <a:r>
              <a:rPr lang="en-US" dirty="0"/>
              <a:t>an interdisciplinary field </a:t>
            </a:r>
            <a:r>
              <a:rPr lang="en-US" dirty="0" smtClean="0"/>
              <a:t>that synthesizes statistics and computer science (e.g. machine learning) for extracting </a:t>
            </a:r>
            <a:r>
              <a:rPr lang="en-US" dirty="0"/>
              <a:t>knowledge or insights from </a:t>
            </a:r>
            <a:r>
              <a:rPr lang="en-US" dirty="0" smtClean="0"/>
              <a:t>structured </a:t>
            </a:r>
            <a:r>
              <a:rPr lang="en-US" dirty="0"/>
              <a:t>or </a:t>
            </a:r>
            <a:r>
              <a:rPr lang="en-US" dirty="0" smtClean="0"/>
              <a:t>unstructured.</a:t>
            </a:r>
          </a:p>
          <a:p>
            <a:r>
              <a:rPr lang="en-US" dirty="0" smtClean="0"/>
              <a:t>4 As (</a:t>
            </a:r>
            <a:r>
              <a:rPr lang="en-US" dirty="0" err="1" smtClean="0"/>
              <a:t>Saltz</a:t>
            </a:r>
            <a:r>
              <a:rPr lang="en-US" dirty="0" smtClean="0"/>
              <a:t> &amp; Stanton, 2018):</a:t>
            </a:r>
          </a:p>
          <a:p>
            <a:pPr lvl="1"/>
            <a:r>
              <a:rPr lang="en-US" sz="2400" dirty="0" smtClean="0"/>
              <a:t>Data </a:t>
            </a:r>
            <a:r>
              <a:rPr lang="en-US" sz="2400" dirty="0" smtClean="0">
                <a:solidFill>
                  <a:srgbClr val="FFFF00"/>
                </a:solidFill>
              </a:rPr>
              <a:t>architecture</a:t>
            </a:r>
            <a:r>
              <a:rPr lang="en-US" sz="2400" dirty="0" smtClean="0"/>
              <a:t>: database design</a:t>
            </a:r>
          </a:p>
          <a:p>
            <a:pPr lvl="1"/>
            <a:r>
              <a:rPr lang="en-US" sz="2400" dirty="0" smtClean="0"/>
              <a:t>Data </a:t>
            </a:r>
            <a:r>
              <a:rPr lang="en-US" sz="2400" dirty="0" smtClean="0">
                <a:solidFill>
                  <a:srgbClr val="FFFF00"/>
                </a:solidFill>
              </a:rPr>
              <a:t>acquisition</a:t>
            </a:r>
            <a:r>
              <a:rPr lang="en-US" sz="2400" dirty="0" smtClean="0"/>
              <a:t>: Data collection </a:t>
            </a:r>
          </a:p>
          <a:p>
            <a:pPr lvl="1"/>
            <a:r>
              <a:rPr lang="en-US" sz="2400" dirty="0" smtClean="0"/>
              <a:t>Data </a:t>
            </a:r>
            <a:r>
              <a:rPr lang="en-US" sz="2400" dirty="0" smtClean="0">
                <a:solidFill>
                  <a:srgbClr val="FFFF00"/>
                </a:solidFill>
              </a:rPr>
              <a:t>analysis</a:t>
            </a:r>
            <a:r>
              <a:rPr lang="en-US" sz="2400" dirty="0" smtClean="0"/>
              <a:t>: pattern recognition</a:t>
            </a:r>
          </a:p>
          <a:p>
            <a:pPr lvl="1"/>
            <a:r>
              <a:rPr lang="en-US" sz="2400" dirty="0" smtClean="0"/>
              <a:t>Data </a:t>
            </a:r>
            <a:r>
              <a:rPr lang="en-US" sz="2400" dirty="0" smtClean="0">
                <a:solidFill>
                  <a:srgbClr val="FFFF00"/>
                </a:solidFill>
              </a:rPr>
              <a:t>archiving</a:t>
            </a:r>
            <a:r>
              <a:rPr lang="en-US" sz="2400" dirty="0" smtClean="0"/>
              <a:t>: Make the data reusable.</a:t>
            </a:r>
          </a:p>
          <a:p>
            <a:endParaRPr lang="en-US" dirty="0"/>
          </a:p>
        </p:txBody>
      </p:sp>
    </p:spTree>
    <p:extLst>
      <p:ext uri="{BB962C8B-B14F-4D97-AF65-F5344CB8AC3E}">
        <p14:creationId xmlns:p14="http://schemas.microsoft.com/office/powerpoint/2010/main" val="3833841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science: Goal</a:t>
            </a:r>
            <a:endParaRPr lang="en-US" dirty="0"/>
          </a:p>
        </p:txBody>
      </p:sp>
      <p:sp>
        <p:nvSpPr>
          <p:cNvPr id="3" name="Content Placeholder 2"/>
          <p:cNvSpPr>
            <a:spLocks noGrp="1"/>
          </p:cNvSpPr>
          <p:nvPr>
            <p:ph idx="1"/>
          </p:nvPr>
        </p:nvSpPr>
        <p:spPr>
          <a:xfrm>
            <a:off x="680321" y="2336873"/>
            <a:ext cx="9613861" cy="3977866"/>
          </a:xfrm>
        </p:spPr>
        <p:txBody>
          <a:bodyPr>
            <a:normAutofit lnSpcReduction="10000"/>
          </a:bodyPr>
          <a:lstStyle/>
          <a:p>
            <a:r>
              <a:rPr lang="en-US" dirty="0" smtClean="0"/>
              <a:t>Hierarchy:</a:t>
            </a:r>
          </a:p>
          <a:p>
            <a:pPr lvl="1"/>
            <a:r>
              <a:rPr lang="en-US" sz="2400" dirty="0" smtClean="0">
                <a:solidFill>
                  <a:srgbClr val="FFFF00"/>
                </a:solidFill>
              </a:rPr>
              <a:t>Data:</a:t>
            </a:r>
            <a:r>
              <a:rPr lang="en-US" sz="2400" dirty="0" smtClean="0"/>
              <a:t> Raw and unprocessed (e.g. test scores and related variables)</a:t>
            </a:r>
          </a:p>
          <a:p>
            <a:pPr lvl="1"/>
            <a:r>
              <a:rPr lang="en-US" sz="2400" dirty="0" smtClean="0">
                <a:solidFill>
                  <a:srgbClr val="FFFF00"/>
                </a:solidFill>
              </a:rPr>
              <a:t>Information:</a:t>
            </a:r>
            <a:r>
              <a:rPr lang="en-US" sz="2400" dirty="0" smtClean="0"/>
              <a:t> processed (e.g. findings, figures, tables)</a:t>
            </a:r>
          </a:p>
          <a:p>
            <a:pPr lvl="1"/>
            <a:r>
              <a:rPr lang="en-US" sz="2400" dirty="0" smtClean="0">
                <a:solidFill>
                  <a:srgbClr val="FFFF00"/>
                </a:solidFill>
              </a:rPr>
              <a:t>Knowledge or insight: </a:t>
            </a:r>
            <a:r>
              <a:rPr lang="en-US" sz="2400" dirty="0" smtClean="0"/>
              <a:t>a summary statement that can describe or explain the phenomenon (e.g. test performance and self-efficacy form a curvilinear relationship)</a:t>
            </a:r>
          </a:p>
          <a:p>
            <a:pPr lvl="1"/>
            <a:r>
              <a:rPr lang="en-US" sz="2400" dirty="0" smtClean="0">
                <a:solidFill>
                  <a:srgbClr val="FFFF00"/>
                </a:solidFill>
              </a:rPr>
              <a:t>Understanding:</a:t>
            </a:r>
            <a:r>
              <a:rPr lang="en-US" sz="2400" dirty="0" smtClean="0"/>
              <a:t> </a:t>
            </a:r>
            <a:r>
              <a:rPr lang="en-US" sz="2400" dirty="0"/>
              <a:t>information that leads to practical implications for actionable items (e.g. </a:t>
            </a:r>
            <a:r>
              <a:rPr lang="en-US" sz="2400" dirty="0" smtClean="0"/>
              <a:t>teachers should stop inflating students’ ego)</a:t>
            </a:r>
          </a:p>
          <a:p>
            <a:pPr lvl="1"/>
            <a:r>
              <a:rPr lang="en-US" sz="2400" dirty="0" smtClean="0">
                <a:solidFill>
                  <a:srgbClr val="FFFF00"/>
                </a:solidFill>
              </a:rPr>
              <a:t>Wisdom</a:t>
            </a:r>
            <a:r>
              <a:rPr lang="en-US" sz="2400" dirty="0" smtClean="0"/>
              <a:t> (e.g. a new theory)</a:t>
            </a:r>
          </a:p>
          <a:p>
            <a:endParaRPr lang="en-US" dirty="0"/>
          </a:p>
        </p:txBody>
      </p:sp>
    </p:spTree>
    <p:extLst>
      <p:ext uri="{BB962C8B-B14F-4D97-AF65-F5344CB8AC3E}">
        <p14:creationId xmlns:p14="http://schemas.microsoft.com/office/powerpoint/2010/main" val="255200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a:t>
            </a:r>
            <a:r>
              <a:rPr lang="en-US" dirty="0" smtClean="0"/>
              <a:t>analytics: Deal with Big data</a:t>
            </a:r>
            <a:endParaRPr lang="en-US" dirty="0"/>
          </a:p>
        </p:txBody>
      </p:sp>
      <p:sp>
        <p:nvSpPr>
          <p:cNvPr id="3" name="Content Placeholder 2"/>
          <p:cNvSpPr>
            <a:spLocks noGrp="1"/>
          </p:cNvSpPr>
          <p:nvPr>
            <p:ph idx="1"/>
          </p:nvPr>
        </p:nvSpPr>
        <p:spPr>
          <a:xfrm>
            <a:off x="551230" y="2110963"/>
            <a:ext cx="10894907" cy="3859532"/>
          </a:xfrm>
        </p:spPr>
        <p:txBody>
          <a:bodyPr>
            <a:noAutofit/>
          </a:bodyPr>
          <a:lstStyle/>
          <a:p>
            <a:r>
              <a:rPr lang="en-US" dirty="0" smtClean="0">
                <a:solidFill>
                  <a:srgbClr val="FFFF00"/>
                </a:solidFill>
              </a:rPr>
              <a:t>High volume: </a:t>
            </a:r>
          </a:p>
          <a:p>
            <a:pPr lvl="1"/>
            <a:r>
              <a:rPr lang="en-US" sz="2400" dirty="0" smtClean="0"/>
              <a:t>No </a:t>
            </a:r>
            <a:r>
              <a:rPr lang="en-US" sz="2400" dirty="0"/>
              <a:t>definite </a:t>
            </a:r>
            <a:r>
              <a:rPr lang="en-US" sz="2400" dirty="0" smtClean="0"/>
              <a:t>cut-off, may carry </a:t>
            </a:r>
            <a:r>
              <a:rPr lang="en-US" sz="2400" dirty="0"/>
              <a:t>thousands of rows or </a:t>
            </a:r>
            <a:r>
              <a:rPr lang="en-US" sz="2400" dirty="0" smtClean="0"/>
              <a:t>columns</a:t>
            </a:r>
          </a:p>
          <a:p>
            <a:pPr lvl="1"/>
            <a:r>
              <a:rPr lang="en-US" sz="2400" dirty="0" smtClean="0"/>
              <a:t>Challenges to data </a:t>
            </a:r>
            <a:r>
              <a:rPr lang="en-US" sz="2400" dirty="0"/>
              <a:t>storage, data management, and data </a:t>
            </a:r>
            <a:r>
              <a:rPr lang="en-US" sz="2400" dirty="0" smtClean="0"/>
              <a:t>analysis. </a:t>
            </a:r>
          </a:p>
          <a:p>
            <a:r>
              <a:rPr lang="en-US" dirty="0" smtClean="0">
                <a:solidFill>
                  <a:srgbClr val="FFFF00"/>
                </a:solidFill>
              </a:rPr>
              <a:t>High velocity:</a:t>
            </a:r>
          </a:p>
          <a:p>
            <a:pPr lvl="1"/>
            <a:r>
              <a:rPr lang="en-US" sz="2400" dirty="0" smtClean="0"/>
              <a:t>Data </a:t>
            </a:r>
            <a:r>
              <a:rPr lang="en-US" sz="2400" dirty="0"/>
              <a:t>stream is </a:t>
            </a:r>
            <a:r>
              <a:rPr lang="en-US" sz="2400" dirty="0" smtClean="0"/>
              <a:t>ongoing</a:t>
            </a:r>
          </a:p>
          <a:p>
            <a:pPr lvl="1"/>
            <a:r>
              <a:rPr lang="en-US" sz="2400" dirty="0" smtClean="0"/>
              <a:t>Needs real-time analysis (e.g. credit card fraud detection)</a:t>
            </a:r>
          </a:p>
          <a:p>
            <a:r>
              <a:rPr lang="en-US" dirty="0" smtClean="0">
                <a:solidFill>
                  <a:srgbClr val="FFFF00"/>
                </a:solidFill>
              </a:rPr>
              <a:t>High variety</a:t>
            </a:r>
            <a:r>
              <a:rPr lang="en-US" dirty="0">
                <a:solidFill>
                  <a:srgbClr val="FFFF00"/>
                </a:solidFill>
              </a:rPr>
              <a:t>: </a:t>
            </a:r>
            <a:endParaRPr lang="en-US" dirty="0" smtClean="0">
              <a:solidFill>
                <a:srgbClr val="FFFF00"/>
              </a:solidFill>
            </a:endParaRPr>
          </a:p>
          <a:p>
            <a:pPr lvl="1"/>
            <a:r>
              <a:rPr lang="en-US" sz="2400" dirty="0"/>
              <a:t>C</a:t>
            </a:r>
            <a:r>
              <a:rPr lang="en-US" sz="2400" dirty="0" smtClean="0"/>
              <a:t>ontains </a:t>
            </a:r>
            <a:r>
              <a:rPr lang="en-US" sz="2400" dirty="0"/>
              <a:t>different types of data (e.g. numbers, texts, images, audio files, video clips…etc.). </a:t>
            </a:r>
            <a:endParaRPr lang="en-US" sz="2400" dirty="0" smtClean="0"/>
          </a:p>
          <a:p>
            <a:pPr lvl="1"/>
            <a:r>
              <a:rPr lang="en-US" sz="2400" dirty="0"/>
              <a:t>C</a:t>
            </a:r>
            <a:r>
              <a:rPr lang="en-US" sz="2400" dirty="0" smtClean="0"/>
              <a:t>hallenges </a:t>
            </a:r>
            <a:r>
              <a:rPr lang="en-US" sz="2400" dirty="0"/>
              <a:t>to traditional data analysts, who are </a:t>
            </a:r>
            <a:r>
              <a:rPr lang="en-US" sz="2400" dirty="0" smtClean="0"/>
              <a:t>accustomed </a:t>
            </a:r>
            <a:r>
              <a:rPr lang="en-US" sz="2400" dirty="0"/>
              <a:t>to the analysis of structured data.</a:t>
            </a:r>
            <a:endParaRPr lang="en-US" sz="2400" dirty="0" smtClean="0"/>
          </a:p>
        </p:txBody>
      </p:sp>
    </p:spTree>
    <p:extLst>
      <p:ext uri="{BB962C8B-B14F-4D97-AF65-F5344CB8AC3E}">
        <p14:creationId xmlns:p14="http://schemas.microsoft.com/office/powerpoint/2010/main" val="1928313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analytics: </a:t>
            </a:r>
            <a:r>
              <a:rPr lang="en-US" dirty="0" smtClean="0"/>
              <a:t>Trend</a:t>
            </a:r>
            <a:endParaRPr lang="en-US" dirty="0"/>
          </a:p>
        </p:txBody>
      </p:sp>
      <p:sp>
        <p:nvSpPr>
          <p:cNvPr id="3" name="Content Placeholder 2"/>
          <p:cNvSpPr>
            <a:spLocks noGrp="1"/>
          </p:cNvSpPr>
          <p:nvPr>
            <p:ph idx="1"/>
          </p:nvPr>
        </p:nvSpPr>
        <p:spPr>
          <a:xfrm>
            <a:off x="680322" y="2336873"/>
            <a:ext cx="7165456" cy="4075216"/>
          </a:xfrm>
        </p:spPr>
        <p:txBody>
          <a:bodyPr>
            <a:normAutofit lnSpcReduction="10000"/>
          </a:bodyPr>
          <a:lstStyle/>
          <a:p>
            <a:r>
              <a:rPr lang="en-US" dirty="0" smtClean="0">
                <a:solidFill>
                  <a:srgbClr val="FFFF00"/>
                </a:solidFill>
              </a:rPr>
              <a:t>Data-driven </a:t>
            </a:r>
            <a:r>
              <a:rPr lang="en-US" dirty="0">
                <a:solidFill>
                  <a:srgbClr val="FFFF00"/>
                </a:solidFill>
              </a:rPr>
              <a:t>commercial </a:t>
            </a:r>
            <a:r>
              <a:rPr lang="en-US" dirty="0" smtClean="0">
                <a:solidFill>
                  <a:srgbClr val="FFFF00"/>
                </a:solidFill>
              </a:rPr>
              <a:t>operation </a:t>
            </a:r>
            <a:r>
              <a:rPr lang="en-US" dirty="0" smtClean="0"/>
              <a:t>e.g. Disney </a:t>
            </a:r>
            <a:r>
              <a:rPr lang="en-US" dirty="0" err="1" smtClean="0"/>
              <a:t>Magicbands</a:t>
            </a:r>
            <a:endParaRPr lang="en-US" dirty="0" smtClean="0"/>
          </a:p>
          <a:p>
            <a:pPr lvl="1"/>
            <a:r>
              <a:rPr lang="en-US" sz="2400" dirty="0" smtClean="0"/>
              <a:t>Data-driven businesses are 5% more productive and 6% more profitable than others.</a:t>
            </a:r>
            <a:endParaRPr lang="en-US" sz="2400" dirty="0"/>
          </a:p>
          <a:p>
            <a:r>
              <a:rPr lang="en-US" dirty="0" smtClean="0">
                <a:solidFill>
                  <a:srgbClr val="FFFF00"/>
                </a:solidFill>
              </a:rPr>
              <a:t>Quantified self-movement</a:t>
            </a:r>
            <a:r>
              <a:rPr lang="en-US" dirty="0" smtClean="0"/>
              <a:t>: Fitbit bands, Apple Watches</a:t>
            </a:r>
          </a:p>
          <a:p>
            <a:r>
              <a:rPr lang="en-US" dirty="0" smtClean="0">
                <a:solidFill>
                  <a:srgbClr val="FFFF00"/>
                </a:solidFill>
              </a:rPr>
              <a:t>Sentient cities</a:t>
            </a:r>
            <a:r>
              <a:rPr lang="en-US" dirty="0" smtClean="0"/>
              <a:t>: </a:t>
            </a:r>
          </a:p>
          <a:p>
            <a:pPr lvl="1"/>
            <a:r>
              <a:rPr lang="en-US" sz="2400" dirty="0" smtClean="0"/>
              <a:t>Internet of things (</a:t>
            </a:r>
            <a:r>
              <a:rPr lang="en-US" sz="2400" dirty="0" err="1" smtClean="0"/>
              <a:t>IoT</a:t>
            </a:r>
            <a:r>
              <a:rPr lang="en-US" sz="2400" dirty="0" smtClean="0"/>
              <a:t>)</a:t>
            </a:r>
          </a:p>
          <a:p>
            <a:pPr lvl="1"/>
            <a:r>
              <a:rPr lang="en-US" sz="2400" dirty="0" smtClean="0"/>
              <a:t>Devices are connected to conduct real-time diagnosis. </a:t>
            </a:r>
          </a:p>
          <a:p>
            <a:endParaRPr lang="en-US" dirty="0"/>
          </a:p>
        </p:txBody>
      </p:sp>
      <p:pic>
        <p:nvPicPr>
          <p:cNvPr id="16386" name="Picture 2" descr="Image result for disney magicband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68704" y="1701878"/>
            <a:ext cx="3333461" cy="1947004"/>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fitbit band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68703" y="3978563"/>
            <a:ext cx="3333461" cy="2220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871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archival data</a:t>
            </a:r>
            <a:endParaRPr lang="en-US" dirty="0"/>
          </a:p>
        </p:txBody>
      </p:sp>
      <p:sp>
        <p:nvSpPr>
          <p:cNvPr id="3" name="Content Placeholder 2"/>
          <p:cNvSpPr>
            <a:spLocks noGrp="1"/>
          </p:cNvSpPr>
          <p:nvPr>
            <p:ph idx="1"/>
          </p:nvPr>
        </p:nvSpPr>
        <p:spPr/>
        <p:txBody>
          <a:bodyPr>
            <a:normAutofit/>
          </a:bodyPr>
          <a:lstStyle/>
          <a:p>
            <a:pPr lvl="0"/>
            <a:r>
              <a:rPr lang="en-US" dirty="0"/>
              <a:t>Center for Collegiate Mental Health (CCMH): </a:t>
            </a:r>
            <a:r>
              <a:rPr lang="en-US" u="sng" dirty="0">
                <a:hlinkClick r:id="rId2"/>
              </a:rPr>
              <a:t>http://ccmh.psu.edu/</a:t>
            </a:r>
            <a:r>
              <a:rPr lang="en-US" dirty="0"/>
              <a:t> </a:t>
            </a:r>
          </a:p>
          <a:p>
            <a:pPr lvl="0"/>
            <a:r>
              <a:rPr lang="en-US" dirty="0"/>
              <a:t>European Values Survey (EVS): </a:t>
            </a:r>
            <a:r>
              <a:rPr lang="en-US" u="sng" dirty="0">
                <a:hlinkClick r:id="rId3"/>
              </a:rPr>
              <a:t>http://www.europeanvaluesstudy.eu/</a:t>
            </a:r>
            <a:r>
              <a:rPr lang="en-US" dirty="0"/>
              <a:t> </a:t>
            </a:r>
          </a:p>
          <a:p>
            <a:pPr lvl="0"/>
            <a:r>
              <a:rPr lang="en-US" dirty="0"/>
              <a:t>Gallup Global Wellbeing (GGW): </a:t>
            </a:r>
            <a:r>
              <a:rPr lang="en-US" u="sng" dirty="0">
                <a:hlinkClick r:id="rId4"/>
              </a:rPr>
              <a:t>http://www.gallup.com/poll/126965/gallup-global-wellbeing.aspx</a:t>
            </a:r>
            <a:r>
              <a:rPr lang="en-US" dirty="0"/>
              <a:t> </a:t>
            </a:r>
          </a:p>
          <a:p>
            <a:pPr lvl="0"/>
            <a:r>
              <a:rPr lang="en-US" dirty="0"/>
              <a:t>Happy Planet Index (HPI): </a:t>
            </a:r>
            <a:r>
              <a:rPr lang="en-US" u="sng" dirty="0">
                <a:hlinkClick r:id="rId5"/>
              </a:rPr>
              <a:t>http://www.happyplanetindex.org/</a:t>
            </a:r>
            <a:r>
              <a:rPr lang="en-US" dirty="0"/>
              <a:t> </a:t>
            </a:r>
          </a:p>
          <a:p>
            <a:pPr lvl="0"/>
            <a:r>
              <a:rPr lang="en-US" dirty="0"/>
              <a:t>National Opinion Survey Center (NORC): </a:t>
            </a:r>
            <a:r>
              <a:rPr lang="en-US" u="sng" dirty="0">
                <a:hlinkClick r:id="rId6"/>
              </a:rPr>
              <a:t>https://gssdataexplorer.norc.org/</a:t>
            </a:r>
            <a:r>
              <a:rPr lang="en-US" dirty="0"/>
              <a:t> </a:t>
            </a:r>
          </a:p>
          <a:p>
            <a:pPr marL="0" indent="0">
              <a:buNone/>
            </a:pPr>
            <a:endParaRPr lang="en-US" dirty="0"/>
          </a:p>
        </p:txBody>
      </p:sp>
    </p:spTree>
    <p:extLst>
      <p:ext uri="{BB962C8B-B14F-4D97-AF65-F5344CB8AC3E}">
        <p14:creationId xmlns:p14="http://schemas.microsoft.com/office/powerpoint/2010/main" val="21424473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archival data</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err="1"/>
              <a:t>Programme</a:t>
            </a:r>
            <a:r>
              <a:rPr lang="en-US" dirty="0"/>
              <a:t> for International Student Assessment (PISA): </a:t>
            </a:r>
            <a:r>
              <a:rPr lang="en-US" u="sng" dirty="0">
                <a:hlinkClick r:id="rId2"/>
              </a:rPr>
              <a:t>https://www.oecd.org/pisa/pisaproducts/</a:t>
            </a:r>
            <a:r>
              <a:rPr lang="en-US" dirty="0"/>
              <a:t> </a:t>
            </a:r>
          </a:p>
          <a:p>
            <a:pPr lvl="0"/>
            <a:r>
              <a:rPr lang="en-US" dirty="0" err="1"/>
              <a:t>Programme</a:t>
            </a:r>
            <a:r>
              <a:rPr lang="en-US" dirty="0"/>
              <a:t> for the International Assessment of Adult Competencies (PIAAC): </a:t>
            </a:r>
            <a:r>
              <a:rPr lang="en-US" u="sng" dirty="0">
                <a:hlinkClick r:id="rId3"/>
              </a:rPr>
              <a:t>http://www.oecd.org/site/piaac/publicdataandanalysis.htm</a:t>
            </a:r>
            <a:r>
              <a:rPr lang="en-US" dirty="0"/>
              <a:t> </a:t>
            </a:r>
          </a:p>
          <a:p>
            <a:pPr lvl="0"/>
            <a:r>
              <a:rPr lang="en-US" dirty="0"/>
              <a:t>Trends for International Math and Science Study (TIMSS): </a:t>
            </a:r>
            <a:r>
              <a:rPr lang="en-US" u="sng" dirty="0">
                <a:hlinkClick r:id="rId4"/>
              </a:rPr>
              <a:t>http://timssandpirls.bc.edu/</a:t>
            </a:r>
            <a:r>
              <a:rPr lang="en-US" dirty="0"/>
              <a:t> </a:t>
            </a:r>
          </a:p>
          <a:p>
            <a:pPr lvl="0"/>
            <a:r>
              <a:rPr lang="en-US" dirty="0"/>
              <a:t>United Nations Human Development </a:t>
            </a:r>
            <a:r>
              <a:rPr lang="en-US" dirty="0" err="1"/>
              <a:t>Programme</a:t>
            </a:r>
            <a:r>
              <a:rPr lang="en-US" dirty="0"/>
              <a:t> (UNDP): </a:t>
            </a:r>
            <a:r>
              <a:rPr lang="en-US" u="sng" dirty="0">
                <a:hlinkClick r:id="rId5"/>
              </a:rPr>
              <a:t>http://hdr.undp.org/en/data</a:t>
            </a:r>
            <a:r>
              <a:rPr lang="en-US" dirty="0"/>
              <a:t>            </a:t>
            </a:r>
          </a:p>
          <a:p>
            <a:pPr lvl="0"/>
            <a:r>
              <a:rPr lang="en-US" dirty="0"/>
              <a:t>World Values Survey (WVS): </a:t>
            </a:r>
            <a:r>
              <a:rPr lang="en-US" u="sng" dirty="0">
                <a:hlinkClick r:id="rId6"/>
              </a:rPr>
              <a:t>http://www.worldvaluessurvey.org/wvs.jsp</a:t>
            </a:r>
            <a:endParaRPr lang="en-US" dirty="0"/>
          </a:p>
          <a:p>
            <a:pPr lvl="0"/>
            <a:r>
              <a:rPr lang="en-US" dirty="0"/>
              <a:t>US Government's open data: </a:t>
            </a:r>
            <a:r>
              <a:rPr lang="en-US" u="sng" dirty="0">
                <a:hlinkClick r:id="rId7"/>
              </a:rPr>
              <a:t>http://data.gov</a:t>
            </a:r>
            <a:r>
              <a:rPr lang="en-US" dirty="0"/>
              <a:t> </a:t>
            </a:r>
          </a:p>
        </p:txBody>
      </p:sp>
    </p:spTree>
    <p:extLst>
      <p:ext uri="{BB962C8B-B14F-4D97-AF65-F5344CB8AC3E}">
        <p14:creationId xmlns:p14="http://schemas.microsoft.com/office/powerpoint/2010/main" val="926557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594" y="729053"/>
            <a:ext cx="9613861" cy="1080938"/>
          </a:xfrm>
        </p:spPr>
        <p:txBody>
          <a:bodyPr/>
          <a:lstStyle/>
          <a:p>
            <a:r>
              <a:rPr lang="en-US" dirty="0" smtClean="0"/>
              <a:t>Unstructured </a:t>
            </a:r>
            <a:r>
              <a:rPr lang="en-US" dirty="0"/>
              <a:t>behavioral data</a:t>
            </a:r>
          </a:p>
        </p:txBody>
      </p:sp>
      <p:sp>
        <p:nvSpPr>
          <p:cNvPr id="3" name="Content Placeholder 2"/>
          <p:cNvSpPr>
            <a:spLocks noGrp="1"/>
          </p:cNvSpPr>
          <p:nvPr>
            <p:ph idx="1"/>
          </p:nvPr>
        </p:nvSpPr>
        <p:spPr>
          <a:xfrm>
            <a:off x="680321" y="2336873"/>
            <a:ext cx="5838813" cy="3599316"/>
          </a:xfrm>
        </p:spPr>
        <p:txBody>
          <a:bodyPr>
            <a:normAutofit/>
          </a:bodyPr>
          <a:lstStyle/>
          <a:p>
            <a:r>
              <a:rPr lang="en-US" dirty="0"/>
              <a:t>Unstructured data </a:t>
            </a:r>
            <a:r>
              <a:rPr lang="en-US" dirty="0" smtClean="0"/>
              <a:t>or semi-structured outnumber </a:t>
            </a:r>
            <a:r>
              <a:rPr lang="en-US" dirty="0"/>
              <a:t>structured data</a:t>
            </a:r>
            <a:r>
              <a:rPr lang="en-US" dirty="0" smtClean="0"/>
              <a:t>!</a:t>
            </a:r>
          </a:p>
          <a:p>
            <a:r>
              <a:rPr lang="en-US" dirty="0" smtClean="0"/>
              <a:t>Webpages </a:t>
            </a:r>
            <a:r>
              <a:rPr lang="en-US" dirty="0"/>
              <a:t>and digital footprints on social media, such as Facebook and Twitter. </a:t>
            </a:r>
            <a:endParaRPr lang="en-US" dirty="0" smtClean="0"/>
          </a:p>
          <a:p>
            <a:r>
              <a:rPr lang="en-US" dirty="0" smtClean="0"/>
              <a:t>Experts </a:t>
            </a:r>
            <a:r>
              <a:rPr lang="en-US" dirty="0"/>
              <a:t>on data science predict that the size of digital data will double every two years; this indicates a 50-fold growth from 2010 to 2020. </a:t>
            </a:r>
            <a:endParaRPr lang="en-US" dirty="0" smtClean="0"/>
          </a:p>
        </p:txBody>
      </p:sp>
      <p:pic>
        <p:nvPicPr>
          <p:cNvPr id="7170" name="Picture 2" descr="Image result for facebook imag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5178" y="2197795"/>
            <a:ext cx="2738232" cy="102957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youtube image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414572" y="3599788"/>
            <a:ext cx="2455638" cy="138129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mage result for twitter imag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75156" y="2197795"/>
            <a:ext cx="1659355" cy="1659355"/>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Related image"/>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519524" y="5470370"/>
            <a:ext cx="2007457" cy="931637"/>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Image result for amazon image"/>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145178" y="5454100"/>
            <a:ext cx="2497213" cy="914979"/>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Related image"/>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809751" y="4136531"/>
            <a:ext cx="2307926" cy="945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593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Unstructured behavioral data</a:t>
            </a:r>
            <a:endParaRPr lang="en-US" dirty="0"/>
          </a:p>
        </p:txBody>
      </p:sp>
      <p:sp>
        <p:nvSpPr>
          <p:cNvPr id="3" name="Content Placeholder 2"/>
          <p:cNvSpPr>
            <a:spLocks noGrp="1"/>
          </p:cNvSpPr>
          <p:nvPr>
            <p:ph idx="1"/>
          </p:nvPr>
        </p:nvSpPr>
        <p:spPr/>
        <p:txBody>
          <a:bodyPr>
            <a:normAutofit/>
          </a:bodyPr>
          <a:lstStyle/>
          <a:p>
            <a:r>
              <a:rPr lang="en-US" dirty="0" smtClean="0"/>
              <a:t>Without face-to-face interaction, the internet gives you </a:t>
            </a:r>
            <a:r>
              <a:rPr lang="en-US" dirty="0" smtClean="0">
                <a:solidFill>
                  <a:srgbClr val="FFFF00"/>
                </a:solidFill>
              </a:rPr>
              <a:t>a sense of anonymity or protection</a:t>
            </a:r>
            <a:r>
              <a:rPr lang="en-US" dirty="0" smtClean="0"/>
              <a:t>. It is more likely that how people behave behind the Wi-Fi reflects their true nature.</a:t>
            </a:r>
          </a:p>
          <a:p>
            <a:r>
              <a:rPr lang="en-US" dirty="0" smtClean="0"/>
              <a:t>Collecting </a:t>
            </a:r>
            <a:r>
              <a:rPr lang="en-US" dirty="0"/>
              <a:t>these data necessitates Web content mining, also known as </a:t>
            </a:r>
            <a:r>
              <a:rPr lang="en-US" dirty="0">
                <a:solidFill>
                  <a:srgbClr val="FFFF00"/>
                </a:solidFill>
              </a:rPr>
              <a:t>Web scraping</a:t>
            </a:r>
            <a:r>
              <a:rPr lang="en-US" dirty="0"/>
              <a:t>, which involves automated “crawling” the Internet and extracting data from Websites (Landers, </a:t>
            </a:r>
            <a:r>
              <a:rPr lang="en-US" dirty="0" err="1"/>
              <a:t>Brusso</a:t>
            </a:r>
            <a:r>
              <a:rPr lang="en-US" dirty="0"/>
              <a:t>, Cavanaugh, &amp; </a:t>
            </a:r>
            <a:r>
              <a:rPr lang="en-US" dirty="0" err="1"/>
              <a:t>Collmus</a:t>
            </a:r>
            <a:r>
              <a:rPr lang="en-US" dirty="0"/>
              <a:t>, 2016). </a:t>
            </a:r>
            <a:endParaRPr lang="en-US" dirty="0" smtClean="0"/>
          </a:p>
          <a:p>
            <a:r>
              <a:rPr lang="en-US" dirty="0" smtClean="0"/>
              <a:t>But if you work for Google or Facebook, you have direct access to the data and Web scraping is not necessary.</a:t>
            </a:r>
            <a:endParaRPr lang="en-US" dirty="0"/>
          </a:p>
        </p:txBody>
      </p:sp>
    </p:spTree>
    <p:extLst>
      <p:ext uri="{BB962C8B-B14F-4D97-AF65-F5344CB8AC3E}">
        <p14:creationId xmlns:p14="http://schemas.microsoft.com/office/powerpoint/2010/main" val="15929078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mining</a:t>
            </a:r>
            <a:endParaRPr lang="en-US" dirty="0"/>
          </a:p>
        </p:txBody>
      </p:sp>
      <p:sp>
        <p:nvSpPr>
          <p:cNvPr id="3" name="Content Placeholder 2"/>
          <p:cNvSpPr>
            <a:spLocks noGrp="1"/>
          </p:cNvSpPr>
          <p:nvPr>
            <p:ph idx="1"/>
          </p:nvPr>
        </p:nvSpPr>
        <p:spPr>
          <a:xfrm>
            <a:off x="680321" y="2336873"/>
            <a:ext cx="6634879" cy="3599316"/>
          </a:xfrm>
        </p:spPr>
        <p:txBody>
          <a:bodyPr>
            <a:normAutofit lnSpcReduction="10000"/>
          </a:bodyPr>
          <a:lstStyle/>
          <a:p>
            <a:r>
              <a:rPr lang="en-US" dirty="0" smtClean="0"/>
              <a:t>A cluster of non-parametric techniques for automatically </a:t>
            </a:r>
            <a:r>
              <a:rPr lang="en-US" dirty="0"/>
              <a:t>extracting useful information and relationships from immense quantities of data</a:t>
            </a:r>
            <a:r>
              <a:rPr lang="en-US" dirty="0" smtClean="0"/>
              <a:t>.</a:t>
            </a:r>
          </a:p>
          <a:p>
            <a:r>
              <a:rPr lang="en-US" dirty="0" smtClean="0"/>
              <a:t>Assumption: the germ (knowledge) is buried by the rocks and thus it needs mining (filtering and extraction). </a:t>
            </a:r>
          </a:p>
          <a:p>
            <a:r>
              <a:rPr lang="en-US" dirty="0" smtClean="0"/>
              <a:t>Usually it deals with structured data only.</a:t>
            </a:r>
          </a:p>
          <a:p>
            <a:r>
              <a:rPr lang="en-US" dirty="0" smtClean="0"/>
              <a:t>For unstructured data the analyst uses </a:t>
            </a:r>
            <a:r>
              <a:rPr lang="en-US" dirty="0" smtClean="0">
                <a:solidFill>
                  <a:srgbClr val="FFFF00"/>
                </a:solidFill>
              </a:rPr>
              <a:t>text mining</a:t>
            </a:r>
            <a:r>
              <a:rPr lang="en-US" dirty="0" smtClean="0"/>
              <a:t> (the last unit of this class).</a:t>
            </a:r>
            <a:endParaRPr lang="en-US" dirty="0"/>
          </a:p>
        </p:txBody>
      </p:sp>
      <p:pic>
        <p:nvPicPr>
          <p:cNvPr id="17412" name="Picture 4" descr="Related imag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64412" y="2425141"/>
            <a:ext cx="3866525" cy="2899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234768"/>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407</TotalTime>
  <Words>2563</Words>
  <Application>Microsoft Macintosh PowerPoint</Application>
  <PresentationFormat>Widescreen</PresentationFormat>
  <Paragraphs>196</Paragraphs>
  <Slides>38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Calibri</vt:lpstr>
      <vt:lpstr>Trebuchet MS</vt:lpstr>
      <vt:lpstr>Wingdings</vt:lpstr>
      <vt:lpstr>Arial</vt:lpstr>
      <vt:lpstr>Berlin</vt:lpstr>
      <vt:lpstr>Introduction to big data </vt:lpstr>
      <vt:lpstr>Introduction to big data </vt:lpstr>
      <vt:lpstr>Why big data analytics (BDA)?</vt:lpstr>
      <vt:lpstr>Why big data analytics (BDA)?</vt:lpstr>
      <vt:lpstr>Why big data analytics (BDA)?</vt:lpstr>
      <vt:lpstr>Why big data analytics (BDA)?</vt:lpstr>
      <vt:lpstr>Why big data analytics (BDA)?</vt:lpstr>
      <vt:lpstr>Why big data analytics (BDA)?</vt:lpstr>
      <vt:lpstr>Why big data analytics (BDA)?</vt:lpstr>
      <vt:lpstr>Why big data analytics (BDA)?</vt:lpstr>
      <vt:lpstr>Why big data analytics (BDA)?</vt:lpstr>
      <vt:lpstr>Why big data analytics (BDA)?</vt:lpstr>
      <vt:lpstr>Why big data analytics (BDA)?</vt:lpstr>
      <vt:lpstr>Why big data analytics (BDA)?</vt:lpstr>
      <vt:lpstr>Why big data analytics (BDA)?</vt:lpstr>
      <vt:lpstr>Advantages of big data</vt:lpstr>
      <vt:lpstr>Advantages of big data</vt:lpstr>
      <vt:lpstr>Advantages of big data</vt:lpstr>
      <vt:lpstr>Advantages of big data</vt:lpstr>
      <vt:lpstr>Advantages of big data</vt:lpstr>
      <vt:lpstr>Advantages of big data</vt:lpstr>
      <vt:lpstr>Advantages of big data</vt:lpstr>
      <vt:lpstr>I never lie</vt:lpstr>
      <vt:lpstr>Everybody lies!</vt:lpstr>
      <vt:lpstr>Advantages of big data</vt:lpstr>
      <vt:lpstr>Advantages of big data</vt:lpstr>
      <vt:lpstr>Caution: BDA is not always right</vt:lpstr>
      <vt:lpstr>Caution: Ethical issues</vt:lpstr>
      <vt:lpstr>Define the terms, at last!</vt:lpstr>
      <vt:lpstr>Data science</vt:lpstr>
      <vt:lpstr>Data science: Goal</vt:lpstr>
      <vt:lpstr>Big data analytics: Deal with Big data</vt:lpstr>
      <vt:lpstr>Big data analytics: Trend</vt:lpstr>
      <vt:lpstr>Structural archival data</vt:lpstr>
      <vt:lpstr>Structural archival data</vt:lpstr>
      <vt:lpstr>Unstructured behavioral data</vt:lpstr>
      <vt:lpstr>Unstructured behavioral data</vt:lpstr>
      <vt:lpstr>Data mining</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Chong Ho Yu</dc:creator>
  <cp:lastModifiedBy>Microsoft Office User</cp:lastModifiedBy>
  <cp:revision>77</cp:revision>
  <dcterms:created xsi:type="dcterms:W3CDTF">2018-03-19T07:30:30Z</dcterms:created>
  <dcterms:modified xsi:type="dcterms:W3CDTF">2018-03-27T07:12:15Z</dcterms:modified>
</cp:coreProperties>
</file>