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78" r:id="rId3"/>
    <p:sldId id="279" r:id="rId4"/>
    <p:sldId id="257" r:id="rId5"/>
    <p:sldId id="259" r:id="rId6"/>
    <p:sldId id="280" r:id="rId7"/>
    <p:sldId id="281" r:id="rId8"/>
    <p:sldId id="261" r:id="rId9"/>
    <p:sldId id="264" r:id="rId10"/>
    <p:sldId id="282" r:id="rId11"/>
    <p:sldId id="283" r:id="rId12"/>
    <p:sldId id="284" r:id="rId13"/>
    <p:sldId id="285" r:id="rId14"/>
    <p:sldId id="273" r:id="rId15"/>
    <p:sldId id="286" r:id="rId16"/>
    <p:sldId id="287" r:id="rId17"/>
    <p:sldId id="288" r:id="rId18"/>
    <p:sldId id="291" r:id="rId19"/>
    <p:sldId id="295" r:id="rId20"/>
    <p:sldId id="292" r:id="rId21"/>
    <p:sldId id="293" r:id="rId22"/>
    <p:sldId id="294" r:id="rId23"/>
    <p:sldId id="299" r:id="rId24"/>
    <p:sldId id="274" r:id="rId25"/>
    <p:sldId id="277" r:id="rId26"/>
    <p:sldId id="298" r:id="rId27"/>
    <p:sldId id="296" r:id="rId28"/>
    <p:sldId id="29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4"/>
    <p:restoredTop sz="94615"/>
  </p:normalViewPr>
  <p:slideViewPr>
    <p:cSldViewPr snapToGrid="0" snapToObjects="1">
      <p:cViewPr varScale="1">
        <p:scale>
          <a:sx n="87" d="100"/>
          <a:sy n="87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38563-6D22-B44F-9E99-D9048E03BD1C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556C3-E6DC-AB4D-A485-6188087FE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66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59E846-22DF-4073-9F3A-74AA0B2E974C}" type="slidenum">
              <a:rPr lang="de-DE" altLang="en-US"/>
              <a:pPr/>
              <a:t>4</a:t>
            </a:fld>
            <a:endParaRPr lang="de-DE" altLang="en-US"/>
          </a:p>
        </p:txBody>
      </p:sp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0595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A86DBC-42A6-4E6D-B943-CF3DDBEFD0E6}" type="slidenum">
              <a:rPr lang="de-DE" altLang="en-US"/>
              <a:pPr/>
              <a:t>5</a:t>
            </a:fld>
            <a:endParaRPr lang="de-DE" altLang="en-US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339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87946C-7501-4FE0-ABF5-884876F63F1C}" type="slidenum">
              <a:rPr lang="de-DE" altLang="en-US"/>
              <a:pPr/>
              <a:t>6</a:t>
            </a:fld>
            <a:endParaRPr lang="de-DE" altLang="en-US"/>
          </a:p>
        </p:txBody>
      </p:sp>
      <p:sp>
        <p:nvSpPr>
          <p:cNvPr id="66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9364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C00FD36-2C9A-4A4F-B92E-7DB61B67D9B1}" type="slidenum">
              <a:rPr lang="de-DE" altLang="en-US"/>
              <a:pPr/>
              <a:t>9</a:t>
            </a:fld>
            <a:endParaRPr lang="de-DE" altLang="en-US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3118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36A00C-083D-41B7-A729-C58A7112AD98}" type="slidenum">
              <a:rPr lang="de-DE" altLang="en-US"/>
              <a:pPr/>
              <a:t>17</a:t>
            </a:fld>
            <a:endParaRPr lang="de-DE" altLang="en-US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8614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36A00C-083D-41B7-A729-C58A7112AD98}" type="slidenum">
              <a:rPr lang="de-DE" altLang="en-US"/>
              <a:pPr/>
              <a:t>18</a:t>
            </a:fld>
            <a:endParaRPr lang="de-DE" altLang="en-US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6744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6B3EF6C-A572-4E51-9495-0681BF3858F6}" type="slidenum">
              <a:rPr lang="de-DE" altLang="en-US"/>
              <a:pPr/>
              <a:t>24</a:t>
            </a:fld>
            <a:endParaRPr lang="de-DE" altLang="en-US"/>
          </a:p>
        </p:txBody>
      </p:sp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5390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F07544-B6B6-4EB6-AD29-8D49966C133D}" type="slidenum">
              <a:rPr lang="de-DE" altLang="en-US"/>
              <a:pPr/>
              <a:t>25</a:t>
            </a:fld>
            <a:endParaRPr lang="de-DE" altLang="en-US"/>
          </a:p>
        </p:txBody>
      </p:sp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138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667" y="2227370"/>
            <a:ext cx="5740039" cy="1646302"/>
          </a:xfrm>
        </p:spPr>
        <p:txBody>
          <a:bodyPr/>
          <a:lstStyle/>
          <a:p>
            <a:r>
              <a:rPr lang="en-US" dirty="0" smtClean="0"/>
              <a:t>Ensemble methods: Bagging and boosting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969" y="5325157"/>
            <a:ext cx="7766936" cy="1096899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Chong Ho (Alex) Yu</a:t>
            </a:r>
            <a:endParaRPr lang="en-US" sz="2800" b="1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141" y="1415711"/>
            <a:ext cx="4413970" cy="3516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8731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of bias and 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338" y="1605418"/>
            <a:ext cx="6327623" cy="3880773"/>
          </a:xfrm>
        </p:spPr>
        <p:txBody>
          <a:bodyPr>
            <a:noAutofit/>
          </a:bodyPr>
          <a:lstStyle/>
          <a:p>
            <a:r>
              <a:rPr lang="en-US" sz="2000" dirty="0"/>
              <a:t>The bias is </a:t>
            </a:r>
            <a:r>
              <a:rPr lang="en-US" sz="2000" dirty="0" smtClean="0"/>
              <a:t>the </a:t>
            </a:r>
            <a:r>
              <a:rPr lang="en-US" sz="2000" dirty="0"/>
              <a:t>error which results from missing a target. </a:t>
            </a:r>
            <a:endParaRPr lang="en-US" sz="2000" dirty="0" smtClean="0"/>
          </a:p>
          <a:p>
            <a:r>
              <a:rPr lang="en-US" sz="2000" dirty="0" smtClean="0"/>
              <a:t>For </a:t>
            </a:r>
            <a:r>
              <a:rPr lang="en-US" sz="2000" dirty="0"/>
              <a:t>example, if an estimated mean is 3, but the actual population value is 3.5, then the bias value is 0.5. </a:t>
            </a:r>
            <a:endParaRPr lang="en-US" sz="2000" dirty="0" smtClean="0"/>
          </a:p>
          <a:p>
            <a:r>
              <a:rPr lang="en-US" sz="2000" dirty="0" smtClean="0"/>
              <a:t>The </a:t>
            </a:r>
            <a:r>
              <a:rPr lang="en-US" sz="2000" dirty="0"/>
              <a:t>variance is the error which results from </a:t>
            </a:r>
            <a:r>
              <a:rPr lang="en-US" sz="2000" dirty="0" smtClean="0"/>
              <a:t>random noise. </a:t>
            </a:r>
          </a:p>
          <a:p>
            <a:r>
              <a:rPr lang="en-US" sz="2000" dirty="0" smtClean="0"/>
              <a:t>When </a:t>
            </a:r>
            <a:r>
              <a:rPr lang="en-US" sz="2000" dirty="0"/>
              <a:t>the variance of a model is high, this model is considered unstable. </a:t>
            </a:r>
            <a:endParaRPr lang="en-US" sz="2000" dirty="0" smtClean="0"/>
          </a:p>
          <a:p>
            <a:r>
              <a:rPr lang="en-US" sz="2000" dirty="0" smtClean="0"/>
              <a:t>A </a:t>
            </a:r>
            <a:r>
              <a:rPr lang="en-US" sz="2000" dirty="0"/>
              <a:t>complicated model tends to have low bias but high variance. </a:t>
            </a:r>
            <a:endParaRPr lang="en-US" sz="2000" dirty="0" smtClean="0"/>
          </a:p>
          <a:p>
            <a:r>
              <a:rPr lang="en-US" sz="2000" dirty="0" smtClean="0"/>
              <a:t>A simple </a:t>
            </a:r>
            <a:r>
              <a:rPr lang="en-US" sz="2000" dirty="0"/>
              <a:t>model is more likely to have a higher bias and a lower variance.</a:t>
            </a:r>
          </a:p>
        </p:txBody>
      </p:sp>
      <p:pic>
        <p:nvPicPr>
          <p:cNvPr id="1026" name="Picture 2" descr="Image result for bias and variance targ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172" y="1697962"/>
            <a:ext cx="4298229" cy="41775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924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730829"/>
            <a:ext cx="8785073" cy="4310533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Bagging (</a:t>
            </a:r>
            <a:r>
              <a:rPr lang="en-US" sz="2400" dirty="0">
                <a:solidFill>
                  <a:srgbClr val="FF0000"/>
                </a:solidFill>
              </a:rPr>
              <a:t>B</a:t>
            </a:r>
            <a:r>
              <a:rPr lang="en-US" sz="2400" dirty="0"/>
              <a:t>ootstrap </a:t>
            </a:r>
            <a:r>
              <a:rPr lang="en-US" sz="2400" dirty="0">
                <a:solidFill>
                  <a:srgbClr val="FF0000"/>
                </a:solidFill>
              </a:rPr>
              <a:t>Agg</a:t>
            </a:r>
            <a:r>
              <a:rPr lang="en-US" sz="2400" dirty="0"/>
              <a:t>regation): </a:t>
            </a:r>
            <a:r>
              <a:rPr lang="en-US" sz="2400" dirty="0" smtClean="0"/>
              <a:t>decrease </a:t>
            </a:r>
            <a:r>
              <a:rPr lang="en-US" sz="2400" dirty="0"/>
              <a:t>the variance </a:t>
            </a:r>
            <a:endParaRPr lang="en-US" sz="2400" dirty="0" smtClean="0"/>
          </a:p>
          <a:p>
            <a:r>
              <a:rPr lang="en-US" sz="2400" dirty="0" smtClean="0"/>
              <a:t>Boosting (Gradient boosted tree): weaken </a:t>
            </a:r>
            <a:r>
              <a:rPr lang="en-US" sz="2400" dirty="0"/>
              <a:t>the </a:t>
            </a:r>
            <a:r>
              <a:rPr lang="en-US" sz="2400" dirty="0" smtClean="0"/>
              <a:t>bias</a:t>
            </a:r>
          </a:p>
          <a:p>
            <a:r>
              <a:rPr lang="en-US" sz="2400" dirty="0"/>
              <a:t>Both bagging and boosting are </a:t>
            </a:r>
            <a:r>
              <a:rPr lang="en-US" sz="2400" dirty="0" smtClean="0">
                <a:solidFill>
                  <a:srgbClr val="FF0000"/>
                </a:solidFill>
              </a:rPr>
              <a:t>resampling</a:t>
            </a:r>
            <a:r>
              <a:rPr lang="en-US" sz="2400" dirty="0" smtClean="0"/>
              <a:t> </a:t>
            </a:r>
            <a:r>
              <a:rPr lang="en-US" sz="2400" dirty="0"/>
              <a:t>methods because the large sample is partitioned and re-used in a strategic fashion. </a:t>
            </a:r>
            <a:endParaRPr lang="en-US" sz="2400" dirty="0" smtClean="0"/>
          </a:p>
          <a:p>
            <a:r>
              <a:rPr lang="en-US" sz="2400" dirty="0" smtClean="0"/>
              <a:t>When </a:t>
            </a:r>
            <a:r>
              <a:rPr lang="en-US" sz="2400" dirty="0"/>
              <a:t>different models are generated by resampling, </a:t>
            </a:r>
            <a:r>
              <a:rPr lang="en-US" sz="2400" dirty="0" smtClean="0"/>
              <a:t>some </a:t>
            </a:r>
            <a:r>
              <a:rPr lang="en-US" sz="2400" dirty="0"/>
              <a:t>are </a:t>
            </a:r>
            <a:r>
              <a:rPr lang="en-US" sz="2400" dirty="0" smtClean="0"/>
              <a:t>high-bias </a:t>
            </a:r>
            <a:r>
              <a:rPr lang="en-US" sz="2400" dirty="0"/>
              <a:t>model (</a:t>
            </a:r>
            <a:r>
              <a:rPr lang="en-US" sz="2400" dirty="0" err="1"/>
              <a:t>underfit</a:t>
            </a:r>
            <a:r>
              <a:rPr lang="en-US" sz="2400" dirty="0"/>
              <a:t>) while some are </a:t>
            </a:r>
            <a:r>
              <a:rPr lang="en-US" sz="2400" dirty="0" smtClean="0"/>
              <a:t>high-variance </a:t>
            </a:r>
            <a:r>
              <a:rPr lang="en-US" sz="2400" dirty="0"/>
              <a:t>model (</a:t>
            </a:r>
            <a:r>
              <a:rPr lang="en-US" sz="2400" dirty="0" err="1"/>
              <a:t>overfit</a:t>
            </a:r>
            <a:r>
              <a:rPr lang="en-US" sz="2400" dirty="0"/>
              <a:t>). </a:t>
            </a:r>
            <a:endParaRPr lang="en-US" sz="2400" dirty="0" smtClean="0"/>
          </a:p>
          <a:p>
            <a:r>
              <a:rPr lang="en-US" sz="2400" dirty="0" smtClean="0"/>
              <a:t>Each </a:t>
            </a:r>
            <a:r>
              <a:rPr lang="en-US" sz="2400" dirty="0"/>
              <a:t>model carries a certain degree of sampling bias, but In the </a:t>
            </a:r>
            <a:r>
              <a:rPr lang="en-US" sz="2400" dirty="0" smtClean="0"/>
              <a:t>end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FF0000"/>
                </a:solidFill>
              </a:rPr>
              <a:t>ensemble</a:t>
            </a:r>
            <a:r>
              <a:rPr lang="en-US" sz="2400" dirty="0"/>
              <a:t> cancels out these errors. </a:t>
            </a:r>
            <a:endParaRPr lang="en-US" sz="2400" dirty="0" smtClean="0"/>
          </a:p>
          <a:p>
            <a:r>
              <a:rPr lang="en-US" sz="2400" dirty="0" smtClean="0"/>
              <a:t>The results is more likely to be </a:t>
            </a:r>
            <a:r>
              <a:rPr lang="en-US" sz="2400" dirty="0" smtClean="0">
                <a:solidFill>
                  <a:srgbClr val="FF0000"/>
                </a:solidFill>
              </a:rPr>
              <a:t>reproducible</a:t>
            </a:r>
            <a:r>
              <a:rPr lang="en-US" sz="2400" dirty="0" smtClean="0"/>
              <a:t> with new data.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35027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/>
              <a:t>Bootstrap </a:t>
            </a:r>
            <a:r>
              <a:rPr lang="de-DE" altLang="en-US" dirty="0" err="1" smtClean="0"/>
              <a:t>forest</a:t>
            </a:r>
            <a:r>
              <a:rPr lang="de-DE" altLang="en-US" dirty="0" smtClean="0"/>
              <a:t> (</a:t>
            </a:r>
            <a:r>
              <a:rPr lang="de-DE" altLang="en-US" dirty="0" err="1" smtClean="0"/>
              <a:t>Bagging</a:t>
            </a:r>
            <a:r>
              <a:rPr lang="de-DE" altLang="en-US" dirty="0" smtClean="0"/>
              <a:t>)</a:t>
            </a:r>
            <a:endParaRPr lang="de-DE" altLang="en-US" dirty="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7989" y="1244291"/>
            <a:ext cx="6761748" cy="5528741"/>
          </a:xfrm>
          <a:ln/>
        </p:spPr>
        <p:txBody>
          <a:bodyPr vert="horz" lIns="91440" tIns="22403" rIns="91440" bIns="45720" rtlCol="0"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54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decision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trees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altLang="en-US" sz="254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altLang="en-US" sz="254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built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bootstrapping (</a:t>
            </a:r>
            <a:r>
              <a:rPr lang="de-DE" altLang="en-US" sz="254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resampling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de-DE" altLang="en-US" sz="254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Originally it is called </a:t>
            </a:r>
            <a:r>
              <a:rPr lang="de-DE" altLang="en-US" sz="254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random forest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it is trademarked by the inventor Breiman (1928-2005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the paper is published in the journal </a:t>
            </a:r>
            <a:r>
              <a:rPr lang="de-DE" altLang="en-US" sz="254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altLang="en-US" sz="254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RF pick random predictors 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random subjects.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SAS JMP 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calls it </a:t>
            </a:r>
            <a:r>
              <a:rPr lang="de-DE" altLang="en-US" sz="254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forest </a:t>
            </a:r>
            <a:r>
              <a:rPr lang="de-DE" altLang="en-US" sz="254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(pick random subjects only</a:t>
            </a: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54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IBM SPSS calls it </a:t>
            </a:r>
            <a:r>
              <a:rPr lang="de-DE" altLang="en-US" sz="254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random tree</a:t>
            </a:r>
            <a:endParaRPr lang="de-DE" altLang="en-US" sz="254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1025" y="1393723"/>
            <a:ext cx="3660108" cy="2702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4007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29024" cy="1144921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/>
              <a:t>The power of random forest!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0049" y="1604329"/>
            <a:ext cx="8229024" cy="4526396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6068" y="1418550"/>
            <a:ext cx="8242024" cy="1632455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7506" y="2945110"/>
            <a:ext cx="8240456" cy="3371393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50895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1556644" y="498293"/>
            <a:ext cx="8229024" cy="1062832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/>
              <a:t>Much better than regression!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885" y="1604329"/>
            <a:ext cx="4984954" cy="4444307"/>
          </a:xfrm>
          <a:ln/>
        </p:spPr>
        <p:txBody>
          <a:bodyPr vert="horz" lIns="91440" tIns="19203" rIns="91440" bIns="45720" rtlCol="0">
            <a:no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400" dirty="0" err="1">
                <a:solidFill>
                  <a:srgbClr val="000000"/>
                </a:solidFill>
              </a:rPr>
              <a:t>Salford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systems</a:t>
            </a:r>
            <a:r>
              <a:rPr lang="de-DE" altLang="en-US" sz="2400" dirty="0">
                <a:solidFill>
                  <a:srgbClr val="000000"/>
                </a:solidFill>
              </a:rPr>
              <a:t> (2015) </a:t>
            </a:r>
            <a:r>
              <a:rPr lang="de-DE" altLang="en-US" sz="2400" dirty="0" err="1">
                <a:solidFill>
                  <a:srgbClr val="000000"/>
                </a:solidFill>
              </a:rPr>
              <a:t>compared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several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predictive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modeling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methods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using</a:t>
            </a:r>
            <a:r>
              <a:rPr lang="de-DE" altLang="en-US" sz="2400" dirty="0">
                <a:solidFill>
                  <a:srgbClr val="000000"/>
                </a:solidFill>
              </a:rPr>
              <a:t> an </a:t>
            </a:r>
            <a:r>
              <a:rPr lang="de-DE" altLang="en-US" sz="2400" dirty="0" err="1">
                <a:solidFill>
                  <a:srgbClr val="000000"/>
                </a:solidFill>
              </a:rPr>
              <a:t>engineering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data</a:t>
            </a:r>
            <a:r>
              <a:rPr lang="de-DE" altLang="en-US" sz="2400" dirty="0">
                <a:solidFill>
                  <a:srgbClr val="000000"/>
                </a:solidFill>
              </a:rPr>
              <a:t> </a:t>
            </a:r>
            <a:r>
              <a:rPr lang="de-DE" altLang="en-US" sz="2400" dirty="0" err="1">
                <a:solidFill>
                  <a:srgbClr val="000000"/>
                </a:solidFill>
              </a:rPr>
              <a:t>set</a:t>
            </a:r>
            <a:r>
              <a:rPr lang="de-DE" altLang="en-US" sz="2400" dirty="0">
                <a:solidFill>
                  <a:srgbClr val="000000"/>
                </a:solidFill>
              </a:rPr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400" dirty="0">
                <a:solidFill>
                  <a:srgbClr val="000000"/>
                </a:solidFill>
              </a:rPr>
              <a:t>It was found that OLS regression could explain 62% of the variance whereas the mean square error is 107! </a:t>
            </a:r>
            <a:endParaRPr lang="de-DE" altLang="en-US" sz="2400" dirty="0" smtClean="0">
              <a:solidFill>
                <a:srgbClr val="000000"/>
              </a:solidFill>
            </a:endParaRP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400" dirty="0" smtClean="0">
                <a:solidFill>
                  <a:srgbClr val="000000"/>
                </a:solidFill>
              </a:rPr>
              <a:t>In the </a:t>
            </a:r>
            <a:r>
              <a:rPr lang="de-DE" altLang="en-US" sz="2400" dirty="0">
                <a:solidFill>
                  <a:srgbClr val="000000"/>
                </a:solidFill>
              </a:rPr>
              <a:t>random forest the R-square is 91% while the MSE is as low as 26%.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9079" y="1561125"/>
            <a:ext cx="4812985" cy="3706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085049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98325"/>
            <a:ext cx="8596668" cy="1320800"/>
          </a:xfrm>
        </p:spPr>
        <p:txBody>
          <a:bodyPr/>
          <a:lstStyle/>
          <a:p>
            <a:r>
              <a:rPr lang="de-DE" altLang="en-US" dirty="0"/>
              <a:t>Much better than regression!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194" y="4424516"/>
            <a:ext cx="8937521" cy="2064774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In a study about identifying predictors of the presence of mullein (an invasive plant species) in Lava Beds National Monument, random forests outperform </a:t>
            </a:r>
            <a:r>
              <a:rPr lang="en-US" sz="2000" dirty="0" smtClean="0">
                <a:solidFill>
                  <a:schemeClr val="tx1"/>
                </a:solidFill>
              </a:rPr>
              <a:t>a single classification while the classification tree outperforms </a:t>
            </a:r>
            <a:r>
              <a:rPr lang="en-US" sz="2000" dirty="0">
                <a:solidFill>
                  <a:schemeClr val="tx1"/>
                </a:solidFill>
              </a:rPr>
              <a:t>logistic regression.</a:t>
            </a:r>
          </a:p>
          <a:p>
            <a:r>
              <a:rPr lang="en-US" sz="2000" dirty="0">
                <a:solidFill>
                  <a:schemeClr val="tx1"/>
                </a:solidFill>
              </a:rPr>
              <a:t>Cutler, R. (2017). What statisticians should know about machine learning? </a:t>
            </a:r>
            <a:r>
              <a:rPr lang="en-US" sz="2000" i="1" dirty="0">
                <a:solidFill>
                  <a:schemeClr val="tx1"/>
                </a:solidFill>
              </a:rPr>
              <a:t>Proceedings of 2017 SAS Global </a:t>
            </a:r>
            <a:r>
              <a:rPr lang="en-US" sz="2000" i="1" dirty="0" smtClean="0">
                <a:solidFill>
                  <a:schemeClr val="tx1"/>
                </a:solidFill>
              </a:rPr>
              <a:t>Forum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6147" y="1144091"/>
            <a:ext cx="3596777" cy="10578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4002" y="2229977"/>
            <a:ext cx="4769781" cy="9113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0049" y="3213426"/>
            <a:ext cx="5429369" cy="954318"/>
          </a:xfrm>
          <a:prstGeom prst="rect">
            <a:avLst/>
          </a:prstGeom>
        </p:spPr>
      </p:pic>
      <p:pic>
        <p:nvPicPr>
          <p:cNvPr id="1026" name="Picture 2" descr="https://s-media-cache-ak0.pinimg.com/originals/66/af/cb/66afcba3128097479bebe0ef7bacc829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0831" y="1191854"/>
            <a:ext cx="3547789" cy="289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311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5" y="1388613"/>
            <a:ext cx="9159839" cy="452495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A</a:t>
            </a:r>
            <a:r>
              <a:rPr lang="en-US" sz="2800" dirty="0" smtClean="0">
                <a:solidFill>
                  <a:schemeClr val="tx1"/>
                </a:solidFill>
              </a:rPr>
              <a:t>ll </a:t>
            </a:r>
            <a:r>
              <a:rPr lang="en-US" sz="2800" dirty="0">
                <a:solidFill>
                  <a:schemeClr val="tx1"/>
                </a:solidFill>
              </a:rPr>
              <a:t>resamples are generated independently by </a:t>
            </a:r>
            <a:r>
              <a:rPr lang="en-US" sz="2800" dirty="0" smtClean="0">
                <a:solidFill>
                  <a:srgbClr val="FF0000"/>
                </a:solidFill>
              </a:rPr>
              <a:t>resampling </a:t>
            </a:r>
            <a:r>
              <a:rPr lang="en-US" sz="2800" dirty="0">
                <a:solidFill>
                  <a:srgbClr val="FF0000"/>
                </a:solidFill>
              </a:rPr>
              <a:t>with </a:t>
            </a:r>
            <a:r>
              <a:rPr lang="en-US" sz="2800" dirty="0" smtClean="0">
                <a:solidFill>
                  <a:srgbClr val="FF0000"/>
                </a:solidFill>
              </a:rPr>
              <a:t>replacement</a:t>
            </a:r>
            <a:r>
              <a:rPr lang="en-US" sz="2800" dirty="0" smtClean="0">
                <a:solidFill>
                  <a:schemeClr val="tx1"/>
                </a:solidFill>
              </a:rPr>
              <a:t>. In each </a:t>
            </a:r>
            <a:r>
              <a:rPr lang="en-US" sz="2800" dirty="0">
                <a:solidFill>
                  <a:schemeClr val="tx1"/>
                </a:solidFill>
              </a:rPr>
              <a:t>bootstrap sample about 30% of the observations are set aside for later model validation. These observations are grouped as the </a:t>
            </a:r>
            <a:r>
              <a:rPr lang="en-US" sz="2800" dirty="0">
                <a:solidFill>
                  <a:srgbClr val="FF0000"/>
                </a:solidFill>
              </a:rPr>
              <a:t>out of bag sample (OOBS) 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</a:t>
            </a:r>
            <a:r>
              <a:rPr lang="en-US" sz="2800" dirty="0" smtClean="0">
                <a:solidFill>
                  <a:schemeClr val="tx1"/>
                </a:solidFill>
              </a:rPr>
              <a:t>he algorithm </a:t>
            </a:r>
            <a:r>
              <a:rPr lang="en-US" sz="2800" dirty="0">
                <a:solidFill>
                  <a:schemeClr val="tx1"/>
                </a:solidFill>
              </a:rPr>
              <a:t>converges these resampled results together by averaging them out. Consider this metaphor: After 100 independent researchers conducted his/her own analysis; this research assembly combines their findings as the best solution. </a:t>
            </a:r>
          </a:p>
        </p:txBody>
      </p:sp>
    </p:spTree>
    <p:extLst>
      <p:ext uri="{BB962C8B-B14F-4D97-AF65-F5344CB8AC3E}">
        <p14:creationId xmlns:p14="http://schemas.microsoft.com/office/powerpoint/2010/main" val="116795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1316372" y="455918"/>
            <a:ext cx="8229024" cy="1144921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dirty="0"/>
              <a:t>Bagging</a:t>
            </a:r>
            <a:endParaRPr lang="de-DE" altLang="en-US" dirty="0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7043" y="1600839"/>
            <a:ext cx="8001480" cy="4599843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>
                <a:solidFill>
                  <a:srgbClr val="000000"/>
                </a:solidFill>
              </a:rPr>
              <a:t>The </a:t>
            </a:r>
            <a:r>
              <a:rPr lang="de-DE" altLang="en-US" sz="2800" dirty="0" err="1">
                <a:solidFill>
                  <a:srgbClr val="000000"/>
                </a:solidFill>
              </a:rPr>
              <a:t>bootstrap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forest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is</a:t>
            </a:r>
            <a:r>
              <a:rPr lang="de-DE" altLang="en-US" sz="2800" dirty="0">
                <a:solidFill>
                  <a:srgbClr val="000000"/>
                </a:solidFill>
              </a:rPr>
              <a:t> an </a:t>
            </a:r>
            <a:r>
              <a:rPr lang="de-DE" altLang="en-US" sz="2800" dirty="0" err="1">
                <a:solidFill>
                  <a:srgbClr val="000000"/>
                </a:solidFill>
              </a:rPr>
              <a:t>ensemble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of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many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classification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trees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resulting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from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repeated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sampling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from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</a:rPr>
              <a:t> same </a:t>
            </a:r>
            <a:r>
              <a:rPr lang="de-DE" altLang="en-US" sz="2800" dirty="0" err="1">
                <a:solidFill>
                  <a:srgbClr val="000000"/>
                </a:solidFill>
              </a:rPr>
              <a:t>data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set</a:t>
            </a:r>
            <a:r>
              <a:rPr lang="de-DE" altLang="en-US" sz="2800" dirty="0">
                <a:solidFill>
                  <a:srgbClr val="000000"/>
                </a:solidFill>
              </a:rPr>
              <a:t> (</a:t>
            </a:r>
            <a:r>
              <a:rPr lang="de-DE" altLang="en-US" sz="2800" dirty="0" err="1">
                <a:solidFill>
                  <a:srgbClr val="000000"/>
                </a:solidFill>
              </a:rPr>
              <a:t>with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replacement</a:t>
            </a:r>
            <a:r>
              <a:rPr lang="de-DE" altLang="en-US" sz="2800" dirty="0">
                <a:solidFill>
                  <a:srgbClr val="000000"/>
                </a:solidFill>
              </a:rPr>
              <a:t>). </a:t>
            </a:r>
            <a:r>
              <a:rPr lang="de-DE" altLang="en-US" sz="2800" dirty="0" err="1">
                <a:solidFill>
                  <a:srgbClr val="000000"/>
                </a:solidFill>
              </a:rPr>
              <a:t>Afterward</a:t>
            </a:r>
            <a:r>
              <a:rPr lang="de-DE" altLang="en-US" sz="2800" dirty="0">
                <a:solidFill>
                  <a:srgbClr val="000000"/>
                </a:solidFill>
              </a:rPr>
              <a:t>, </a:t>
            </a:r>
            <a:r>
              <a:rPr lang="de-DE" altLang="en-US" sz="2800" dirty="0" err="1">
                <a:solidFill>
                  <a:srgbClr val="000000"/>
                </a:solidFill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results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are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combined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to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reach</a:t>
            </a:r>
            <a:r>
              <a:rPr lang="de-DE" altLang="en-US" sz="2800" dirty="0">
                <a:solidFill>
                  <a:srgbClr val="000000"/>
                </a:solidFill>
              </a:rPr>
              <a:t> a </a:t>
            </a:r>
            <a:r>
              <a:rPr lang="de-DE" altLang="en-US" sz="2800" dirty="0" err="1">
                <a:solidFill>
                  <a:srgbClr val="FF0000"/>
                </a:solidFill>
              </a:rPr>
              <a:t>converged</a:t>
            </a:r>
            <a:r>
              <a:rPr lang="de-DE" altLang="en-US" sz="2800" dirty="0">
                <a:solidFill>
                  <a:srgbClr val="FF0000"/>
                </a:solidFill>
              </a:rPr>
              <a:t> </a:t>
            </a:r>
            <a:r>
              <a:rPr lang="de-DE" altLang="en-US" sz="2800" dirty="0" err="1">
                <a:solidFill>
                  <a:srgbClr val="FF0000"/>
                </a:solidFill>
              </a:rPr>
              <a:t>conclusion</a:t>
            </a:r>
            <a:r>
              <a:rPr lang="de-DE" altLang="en-US" sz="2800" dirty="0">
                <a:solidFill>
                  <a:srgbClr val="000000"/>
                </a:solidFill>
              </a:rPr>
              <a:t>.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>
                <a:solidFill>
                  <a:srgbClr val="000000"/>
                </a:solidFill>
              </a:rPr>
              <a:t>While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validity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of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one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single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analysis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may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be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questionable</a:t>
            </a:r>
            <a:r>
              <a:rPr lang="de-DE" altLang="en-US" sz="2800" dirty="0">
                <a:solidFill>
                  <a:srgbClr val="000000"/>
                </a:solidFill>
              </a:rPr>
              <a:t> due </a:t>
            </a:r>
            <a:r>
              <a:rPr lang="de-DE" altLang="en-US" sz="2800" dirty="0" err="1">
                <a:solidFill>
                  <a:srgbClr val="000000"/>
                </a:solidFill>
              </a:rPr>
              <a:t>to</a:t>
            </a:r>
            <a:r>
              <a:rPr lang="de-DE" altLang="en-US" sz="2800" dirty="0">
                <a:solidFill>
                  <a:srgbClr val="000000"/>
                </a:solidFill>
              </a:rPr>
              <a:t> a </a:t>
            </a:r>
            <a:r>
              <a:rPr lang="de-DE" altLang="en-US" sz="2800" dirty="0" err="1">
                <a:solidFill>
                  <a:srgbClr val="000000"/>
                </a:solidFill>
              </a:rPr>
              <a:t>small</a:t>
            </a:r>
            <a:r>
              <a:rPr lang="de-DE" altLang="en-US" sz="2800" dirty="0">
                <a:solidFill>
                  <a:srgbClr val="000000"/>
                </a:solidFill>
              </a:rPr>
              <a:t> sample </a:t>
            </a:r>
            <a:r>
              <a:rPr lang="de-DE" altLang="en-US" sz="2800" dirty="0" err="1">
                <a:solidFill>
                  <a:srgbClr val="000000"/>
                </a:solidFill>
              </a:rPr>
              <a:t>size</a:t>
            </a:r>
            <a:r>
              <a:rPr lang="de-DE" altLang="en-US" sz="2800" dirty="0">
                <a:solidFill>
                  <a:srgbClr val="000000"/>
                </a:solidFill>
              </a:rPr>
              <a:t>, </a:t>
            </a:r>
            <a:r>
              <a:rPr lang="de-DE" altLang="en-US" sz="2800" dirty="0" err="1">
                <a:solidFill>
                  <a:srgbClr val="000000"/>
                </a:solidFill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bootstrap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can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validate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results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based</a:t>
            </a:r>
            <a:r>
              <a:rPr lang="de-DE" altLang="en-US" sz="2800" dirty="0">
                <a:solidFill>
                  <a:srgbClr val="000000"/>
                </a:solidFill>
              </a:rPr>
              <a:t> on </a:t>
            </a:r>
            <a:r>
              <a:rPr lang="de-DE" altLang="en-US" sz="2800" dirty="0" err="1">
                <a:solidFill>
                  <a:srgbClr val="000000"/>
                </a:solidFill>
              </a:rPr>
              <a:t>many</a:t>
            </a:r>
            <a:r>
              <a:rPr lang="de-DE" altLang="en-US" sz="2800" dirty="0">
                <a:solidFill>
                  <a:srgbClr val="000000"/>
                </a:solidFill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</a:rPr>
              <a:t>samples</a:t>
            </a:r>
            <a:r>
              <a:rPr lang="de-DE" altLang="en-US" sz="2800" dirty="0">
                <a:solidFill>
                  <a:srgbClr val="000000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84386952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5" y="1388613"/>
            <a:ext cx="9159839" cy="4524955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The </a:t>
            </a:r>
            <a:r>
              <a:rPr lang="en-US" sz="2800" dirty="0">
                <a:solidFill>
                  <a:schemeClr val="tx1"/>
                </a:solidFill>
              </a:rPr>
              <a:t>bootstrap method works best when each model yielded from resampling is </a:t>
            </a:r>
            <a:r>
              <a:rPr lang="en-US" sz="2800" dirty="0">
                <a:solidFill>
                  <a:srgbClr val="FF0000"/>
                </a:solidFill>
              </a:rPr>
              <a:t>independent</a:t>
            </a:r>
            <a:r>
              <a:rPr lang="en-US" sz="2800" dirty="0">
                <a:solidFill>
                  <a:schemeClr val="tx1"/>
                </a:solidFill>
              </a:rPr>
              <a:t> and thus these models are truly </a:t>
            </a:r>
            <a:r>
              <a:rPr lang="en-US" sz="2800" dirty="0">
                <a:solidFill>
                  <a:srgbClr val="FF0000"/>
                </a:solidFill>
              </a:rPr>
              <a:t>diverse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If </a:t>
            </a:r>
            <a:r>
              <a:rPr lang="en-US" sz="2800" dirty="0">
                <a:solidFill>
                  <a:schemeClr val="tx1"/>
                </a:solidFill>
              </a:rPr>
              <a:t>all researchers in the </a:t>
            </a:r>
            <a:r>
              <a:rPr lang="en-US" sz="2800" dirty="0" smtClean="0">
                <a:solidFill>
                  <a:schemeClr val="tx1"/>
                </a:solidFill>
              </a:rPr>
              <a:t>team </a:t>
            </a:r>
            <a:r>
              <a:rPr lang="en-US" sz="2800" dirty="0">
                <a:solidFill>
                  <a:schemeClr val="tx1"/>
                </a:solidFill>
              </a:rPr>
              <a:t>think in the same way, then no one is thinking. 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If the </a:t>
            </a:r>
            <a:r>
              <a:rPr lang="en-US" sz="2800" dirty="0">
                <a:solidFill>
                  <a:schemeClr val="tx1"/>
                </a:solidFill>
              </a:rPr>
              <a:t>bootstrap replicates are not diverse, the result might not be as accurate as expected. 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If there </a:t>
            </a:r>
            <a:r>
              <a:rPr lang="en-US" sz="2800" dirty="0">
                <a:solidFill>
                  <a:schemeClr val="tx1"/>
                </a:solidFill>
              </a:rPr>
              <a:t>is a systematic bias and the classifiers are bad, bagging these bad classifiers can make the end model </a:t>
            </a:r>
            <a:r>
              <a:rPr lang="en-US" sz="2800" dirty="0" smtClean="0">
                <a:solidFill>
                  <a:schemeClr val="tx1"/>
                </a:solidFill>
              </a:rPr>
              <a:t>worse. 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269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41021"/>
            <a:ext cx="8596668" cy="485775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 </a:t>
            </a:r>
            <a:r>
              <a:rPr lang="en-US" sz="2400" dirty="0">
                <a:solidFill>
                  <a:schemeClr val="accent4"/>
                </a:solidFill>
              </a:rPr>
              <a:t>sequential</a:t>
            </a:r>
            <a:r>
              <a:rPr lang="en-US" sz="2400" dirty="0"/>
              <a:t> and adaptive method </a:t>
            </a:r>
            <a:endParaRPr lang="en-US" sz="2400" dirty="0" smtClean="0"/>
          </a:p>
          <a:p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previous model informs the </a:t>
            </a:r>
            <a:r>
              <a:rPr lang="en-US" sz="2400" dirty="0" smtClean="0"/>
              <a:t>next.</a:t>
            </a:r>
          </a:p>
          <a:p>
            <a:r>
              <a:rPr lang="en-US" sz="2400" dirty="0" smtClean="0"/>
              <a:t>Initially</a:t>
            </a:r>
            <a:r>
              <a:rPr lang="en-US" sz="2400" dirty="0"/>
              <a:t>, all observations are assigned the same weight. If the model fails to classify certain observations correctly, then these cases are assigned a </a:t>
            </a:r>
            <a:r>
              <a:rPr lang="en-US" sz="2400" dirty="0">
                <a:solidFill>
                  <a:srgbClr val="FF0000"/>
                </a:solidFill>
              </a:rPr>
              <a:t>heavier weight</a:t>
            </a:r>
            <a:r>
              <a:rPr lang="en-US" sz="2400" dirty="0"/>
              <a:t> so that they are more likely to be selected in the next model. </a:t>
            </a:r>
            <a:endParaRPr lang="en-US" sz="2400" dirty="0" smtClean="0"/>
          </a:p>
          <a:p>
            <a:r>
              <a:rPr lang="en-US" sz="2400" dirty="0" smtClean="0"/>
              <a:t>In </a:t>
            </a:r>
            <a:r>
              <a:rPr lang="en-US" sz="2400" dirty="0"/>
              <a:t>the subsequent steps, each model is constantly revised in an attempt to classify those observations successfully. </a:t>
            </a:r>
            <a:endParaRPr lang="en-US" sz="2400" dirty="0" smtClean="0"/>
          </a:p>
          <a:p>
            <a:r>
              <a:rPr lang="en-US" sz="2400" dirty="0" smtClean="0"/>
              <a:t>While </a:t>
            </a:r>
            <a:r>
              <a:rPr lang="en-US" sz="2400" dirty="0"/>
              <a:t>bagging requires many independent models for convergence, boosting </a:t>
            </a:r>
            <a:r>
              <a:rPr lang="en-US" sz="2400" dirty="0" smtClean="0"/>
              <a:t>reaches </a:t>
            </a:r>
            <a:r>
              <a:rPr lang="en-US" sz="2400" dirty="0"/>
              <a:t>a final solution after a few iterations.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4002" y="1641021"/>
            <a:ext cx="2771803" cy="30102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144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bagging and boosting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5867989"/>
              </p:ext>
            </p:extLst>
          </p:nvPr>
        </p:nvGraphicFramePr>
        <p:xfrm>
          <a:off x="1167493" y="1769946"/>
          <a:ext cx="8912207" cy="4713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7101"/>
                <a:gridCol w="2692553"/>
                <a:gridCol w="2692553"/>
              </a:tblGrid>
              <a:tr h="24885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Bagging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Boosting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</a:tr>
              <a:tr h="24885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Sequent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Two-step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Sequential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</a:tr>
              <a:tr h="7465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Partitioning data into subsets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Random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Give misclassified cases a heavier weight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</a:tr>
              <a:tr h="7465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Sampling method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Sampling with replacement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Sampling without replacement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</a:tr>
              <a:tr h="7465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Relations between models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Parallel ensemble: Each model is independent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Previous models inform subsequent models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</a:tr>
              <a:tr h="7465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Goal to achieve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Minimize variance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Minimize bias, improve predictive power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</a:tr>
              <a:tr h="4977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Method to combine models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Weighted </a:t>
                      </a:r>
                      <a:r>
                        <a:rPr lang="en-US" sz="1600" dirty="0" smtClean="0">
                          <a:effectLst/>
                        </a:rPr>
                        <a:t>average or majority vote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Majority vote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</a:tr>
              <a:tr h="4977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Requirement of computing resources</a:t>
                      </a:r>
                      <a:endParaRPr lang="en-US" sz="160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Highly computing intensive</a:t>
                      </a:r>
                      <a:endParaRPr lang="en-US" sz="16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Less computing intensive</a:t>
                      </a:r>
                      <a:endParaRPr lang="en-US" sz="1600" dirty="0">
                        <a:effectLst/>
                        <a:latin typeface="Calibri" charset="0"/>
                        <a:ea typeface="Batang" charset="-127"/>
                        <a:cs typeface="Arial" charset="0"/>
                      </a:endParaRPr>
                    </a:p>
                  </a:txBody>
                  <a:tcPr marL="90730" marR="9073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415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142" y="1202872"/>
            <a:ext cx="5176458" cy="827314"/>
          </a:xfrm>
        </p:spPr>
        <p:txBody>
          <a:bodyPr>
            <a:normAutofit/>
          </a:bodyPr>
          <a:lstStyle/>
          <a:p>
            <a:r>
              <a:rPr lang="en-US" dirty="0" smtClean="0"/>
              <a:t>Example: PISA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613" y="2256817"/>
            <a:ext cx="6417430" cy="3425316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PISA 2006 USA and Canada</a:t>
            </a:r>
          </a:p>
          <a:p>
            <a:r>
              <a:rPr lang="en-US" sz="2400" dirty="0" smtClean="0"/>
              <a:t>Use </a:t>
            </a:r>
            <a:r>
              <a:rPr lang="en-US" sz="2400" dirty="0" smtClean="0">
                <a:solidFill>
                  <a:srgbClr val="FF0000"/>
                </a:solidFill>
              </a:rPr>
              <a:t>Fit Model </a:t>
            </a:r>
            <a:r>
              <a:rPr lang="en-US" sz="2400" dirty="0" smtClean="0"/>
              <a:t>to run a logistic regression</a:t>
            </a:r>
          </a:p>
          <a:p>
            <a:r>
              <a:rPr lang="en-US" sz="2400" dirty="0" smtClean="0"/>
              <a:t>Y = Proficiency</a:t>
            </a:r>
          </a:p>
          <a:p>
            <a:r>
              <a:rPr lang="en-US" sz="2400" dirty="0" err="1" smtClean="0"/>
              <a:t>Xs</a:t>
            </a:r>
            <a:r>
              <a:rPr lang="en-US" sz="2400" dirty="0" smtClean="0"/>
              <a:t> = all school, home, and individual variables</a:t>
            </a:r>
          </a:p>
          <a:p>
            <a:r>
              <a:rPr lang="en-US" sz="2400" dirty="0" smtClean="0"/>
              <a:t>From the inverted red triangle choose </a:t>
            </a:r>
            <a:r>
              <a:rPr lang="en-US" sz="2400" dirty="0" smtClean="0">
                <a:solidFill>
                  <a:srgbClr val="FF0000"/>
                </a:solidFill>
              </a:rPr>
              <a:t>Save Probability Formula</a:t>
            </a:r>
            <a:r>
              <a:rPr lang="en-US" sz="2400" dirty="0" smtClean="0"/>
              <a:t> to output the prediction.</a:t>
            </a:r>
          </a:p>
          <a:p>
            <a:r>
              <a:rPr lang="en-US" sz="2400" dirty="0" smtClean="0"/>
              <a:t>Every one is assigned the probability of proficient or not proficient.</a:t>
            </a:r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5362" y="2256817"/>
            <a:ext cx="4667596" cy="28602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05389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2272"/>
          </a:xfrm>
        </p:spPr>
        <p:txBody>
          <a:bodyPr/>
          <a:lstStyle/>
          <a:p>
            <a:r>
              <a:rPr lang="en-US" dirty="0" smtClean="0"/>
              <a:t>Hit and Miss : (</a:t>
            </a:r>
            <a:r>
              <a:rPr lang="en-US" dirty="0" err="1" smtClean="0"/>
              <a:t>Mis</a:t>
            </a:r>
            <a:r>
              <a:rPr lang="en-US" dirty="0" smtClean="0"/>
              <a:t>-classification)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11559"/>
            <a:ext cx="8596668" cy="388077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The misclassification rate is calculated by comparing the predicted and the actual outcomes.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415338"/>
              </p:ext>
            </p:extLst>
          </p:nvPr>
        </p:nvGraphicFramePr>
        <p:xfrm>
          <a:off x="1036344" y="2338780"/>
          <a:ext cx="8453724" cy="41239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6525"/>
                <a:gridCol w="1182035"/>
                <a:gridCol w="1182035"/>
                <a:gridCol w="2138920"/>
                <a:gridCol w="1674550"/>
                <a:gridCol w="1369659"/>
              </a:tblGrid>
              <a:tr h="331867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>
                          <a:effectLst/>
                        </a:rPr>
                        <a:t>Subject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 err="1" smtClean="0">
                          <a:effectLst/>
                        </a:rPr>
                        <a:t>Prob</a:t>
                      </a:r>
                      <a:r>
                        <a:rPr lang="en-US" sz="1500" b="1" u="none" strike="noStrike" dirty="0" smtClean="0">
                          <a:effectLst/>
                        </a:rPr>
                        <a:t>[0</a:t>
                      </a:r>
                      <a:r>
                        <a:rPr lang="en-US" sz="1500" b="1" u="none" strike="noStrike" dirty="0">
                          <a:effectLst/>
                        </a:rPr>
                        <a:t>]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smtClean="0">
                          <a:effectLst/>
                        </a:rPr>
                        <a:t>Prob[1</a:t>
                      </a:r>
                      <a:r>
                        <a:rPr lang="en-US" sz="1500" b="1" u="none" strike="noStrike">
                          <a:effectLst/>
                        </a:rPr>
                        <a:t>]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>
                          <a:effectLst/>
                        </a:rPr>
                        <a:t>Most Likely proficiency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>
                          <a:effectLst/>
                        </a:rPr>
                        <a:t>Actual proficiency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u="none" strike="noStrike" dirty="0" smtClean="0">
                          <a:effectLst/>
                        </a:rPr>
                        <a:t>Discrepancy?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0.709660358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0.290339642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Miss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0.569153931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0.430846069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Hit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0.266363358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0.733636642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Hit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0.53063663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0.46936337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Miss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0.507966808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0.492033192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Miss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0.26676262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0.73323738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Hit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0.535631438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0.464368562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Miss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0.636997729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0.363002271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Miss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0.136721803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0.863278197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Hit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1867"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0.504198458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0.495801542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Miss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71" marR="10371" marT="14630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3825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694" y="350178"/>
            <a:ext cx="8406649" cy="827314"/>
          </a:xfrm>
        </p:spPr>
        <p:txBody>
          <a:bodyPr>
            <a:normAutofit/>
          </a:bodyPr>
          <a:lstStyle/>
          <a:p>
            <a:r>
              <a:rPr lang="en-US" dirty="0" smtClean="0"/>
              <a:t>Example: PISA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651" y="1431704"/>
            <a:ext cx="10038945" cy="1544960"/>
          </a:xfrm>
        </p:spPr>
        <p:txBody>
          <a:bodyPr>
            <a:noAutofit/>
          </a:bodyPr>
          <a:lstStyle/>
          <a:p>
            <a:r>
              <a:rPr lang="en-US" sz="2000" dirty="0" smtClean="0"/>
              <a:t>Analyze </a:t>
            </a:r>
            <a:r>
              <a:rPr lang="en-US" sz="2000" dirty="0" smtClean="0">
                <a:sym typeface="Wingdings" panose="05000000000000000000" pitchFamily="2" charset="2"/>
              </a:rPr>
              <a:t> Predictive modeling  </a:t>
            </a:r>
            <a:r>
              <a:rPr lang="en-US" sz="2000" dirty="0" smtClean="0"/>
              <a:t>bootstrap forest</a:t>
            </a:r>
          </a:p>
          <a:p>
            <a:r>
              <a:rPr lang="en-US" sz="2000" dirty="0" smtClean="0"/>
              <a:t>Validation portion= 30% and no informative missing</a:t>
            </a:r>
          </a:p>
          <a:p>
            <a:r>
              <a:rPr lang="en-US" sz="2000" dirty="0" smtClean="0"/>
              <a:t>Enter the </a:t>
            </a:r>
            <a:r>
              <a:rPr lang="en-US" sz="2000" dirty="0" smtClean="0">
                <a:solidFill>
                  <a:srgbClr val="FF0000"/>
                </a:solidFill>
              </a:rPr>
              <a:t>same random seed </a:t>
            </a:r>
            <a:r>
              <a:rPr lang="en-US" sz="2000" dirty="0" smtClean="0"/>
              <a:t>to enhance reproducibility and check </a:t>
            </a:r>
            <a:r>
              <a:rPr lang="en-US" sz="2000" dirty="0" smtClean="0">
                <a:solidFill>
                  <a:schemeClr val="accent4"/>
                </a:solidFill>
              </a:rPr>
              <a:t>early stopping</a:t>
            </a:r>
            <a:r>
              <a:rPr lang="en-US" sz="2000" dirty="0" smtClean="0"/>
              <a:t>.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Caution:</a:t>
            </a:r>
            <a:r>
              <a:rPr lang="en-US" sz="2000" dirty="0" smtClean="0"/>
              <a:t> If your computer is not powerful, stay with the default: 100 trees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14" y="3380824"/>
            <a:ext cx="3400111" cy="31761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435" y="3380823"/>
            <a:ext cx="5088784" cy="317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10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22543"/>
            <a:ext cx="8596668" cy="1320800"/>
          </a:xfrm>
        </p:spPr>
        <p:txBody>
          <a:bodyPr/>
          <a:lstStyle/>
          <a:p>
            <a:r>
              <a:rPr lang="en-US" dirty="0" smtClean="0"/>
              <a:t>Bootstrap forest 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68" y="1314283"/>
            <a:ext cx="6193479" cy="388077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From the red triangle select </a:t>
            </a:r>
            <a:r>
              <a:rPr lang="en-US" sz="2000" dirty="0" smtClean="0">
                <a:solidFill>
                  <a:srgbClr val="FF0000"/>
                </a:solidFill>
              </a:rPr>
              <a:t>Column Contributions</a:t>
            </a:r>
            <a:r>
              <a:rPr lang="en-US" sz="2000" dirty="0" smtClean="0"/>
              <a:t>.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No cut-off</a:t>
            </a:r>
            <a:r>
              <a:rPr lang="en-US" sz="2000" dirty="0" smtClean="0"/>
              <a:t>. Retain the predictors by </a:t>
            </a:r>
            <a:r>
              <a:rPr lang="en-US" sz="2000" dirty="0" smtClean="0">
                <a:solidFill>
                  <a:srgbClr val="FF0000"/>
                </a:solidFill>
              </a:rPr>
              <a:t>inflection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After three to four variables, there is a sharp drop.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847" y="3100269"/>
            <a:ext cx="2850239" cy="34334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929" y="314714"/>
            <a:ext cx="5180952" cy="6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30081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819801" y="848816"/>
            <a:ext cx="5191230" cy="699765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dirty="0"/>
              <a:t>Column contributions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11161" y="1857984"/>
            <a:ext cx="5025613" cy="4313066"/>
          </a:xfrm>
          <a:ln/>
        </p:spPr>
        <p:txBody>
          <a:bodyPr vert="horz" lIns="91440" tIns="20803" rIns="91440" bIns="45720" rtlCol="0"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400" dirty="0">
                <a:solidFill>
                  <a:srgbClr val="000000"/>
                </a:solidFill>
              </a:rPr>
              <a:t>The importance of the predictors is ranked by both the number of </a:t>
            </a:r>
            <a:r>
              <a:rPr lang="de-DE" altLang="en-US" sz="2400" dirty="0" smtClean="0">
                <a:solidFill>
                  <a:srgbClr val="000000"/>
                </a:solidFill>
              </a:rPr>
              <a:t>split, G2, and the portion.</a:t>
            </a:r>
            <a:endParaRPr lang="de-DE" altLang="en-US" sz="2400" dirty="0">
              <a:solidFill>
                <a:srgbClr val="000000"/>
              </a:solidFill>
            </a:endParaRP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400" dirty="0">
                <a:solidFill>
                  <a:srgbClr val="FF0000"/>
                </a:solidFill>
              </a:rPr>
              <a:t>The number of splits</a:t>
            </a:r>
            <a:r>
              <a:rPr lang="de-DE" altLang="en-US" sz="2400" dirty="0">
                <a:solidFill>
                  <a:srgbClr val="000000"/>
                </a:solidFill>
              </a:rPr>
              <a:t> is simply a vote count: How often does this variable appear in all </a:t>
            </a:r>
            <a:r>
              <a:rPr lang="de-DE" altLang="en-US" sz="2400" dirty="0" smtClean="0">
                <a:solidFill>
                  <a:srgbClr val="000000"/>
                </a:solidFill>
              </a:rPr>
              <a:t>decision trees?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de-DE" altLang="en-US" sz="2400" dirty="0" smtClean="0">
                <a:solidFill>
                  <a:srgbClr val="000000"/>
                </a:solidFill>
              </a:rPr>
              <a:t>The portion is the percentage of this vaiable in all trees.</a:t>
            </a:r>
            <a:endParaRPr lang="de-DE" altLang="en-US" sz="2400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929" y="314714"/>
            <a:ext cx="5180952" cy="6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2506990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819801" y="848816"/>
            <a:ext cx="5191230" cy="699765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/>
              <a:t>Column</a:t>
            </a:r>
            <a:r>
              <a:rPr lang="de-DE" altLang="en-US" dirty="0"/>
              <a:t> </a:t>
            </a:r>
            <a:r>
              <a:rPr lang="de-DE" altLang="en-US" dirty="0" err="1"/>
              <a:t>contributions</a:t>
            </a:r>
            <a:endParaRPr lang="de-DE" altLang="en-US" dirty="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11161" y="1857983"/>
            <a:ext cx="5959290" cy="4737369"/>
          </a:xfrm>
          <a:ln/>
        </p:spPr>
        <p:txBody>
          <a:bodyPr vert="horz" lIns="91440" tIns="20803" rIns="91440" bIns="45720" rtlCol="0">
            <a:normAutofit fontScale="62500" lnSpcReduction="20000"/>
          </a:bodyPr>
          <a:lstStyle/>
          <a:p>
            <a:pPr marL="391729" indent="-293797">
              <a:lnSpc>
                <a:spcPct val="120000"/>
              </a:lnSpc>
              <a:spcAft>
                <a:spcPts val="1293"/>
              </a:spcAft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3400" dirty="0">
                <a:solidFill>
                  <a:srgbClr val="000000"/>
                </a:solidFill>
              </a:rPr>
              <a:t>When the dependent variable is categorical, the </a:t>
            </a:r>
            <a:r>
              <a:rPr lang="de-DE" altLang="en-US" sz="3400" dirty="0" smtClean="0">
                <a:solidFill>
                  <a:srgbClr val="000000"/>
                </a:solidFill>
              </a:rPr>
              <a:t>importance is determined </a:t>
            </a:r>
            <a:r>
              <a:rPr lang="de-DE" altLang="en-US" sz="3400" dirty="0">
                <a:solidFill>
                  <a:srgbClr val="000000"/>
                </a:solidFill>
              </a:rPr>
              <a:t>by </a:t>
            </a:r>
            <a:r>
              <a:rPr lang="de-DE" altLang="en-US" sz="3400" dirty="0">
                <a:solidFill>
                  <a:srgbClr val="FF0000"/>
                </a:solidFill>
              </a:rPr>
              <a:t>G2,</a:t>
            </a:r>
            <a:r>
              <a:rPr lang="de-DE" altLang="en-US" sz="3400" dirty="0">
                <a:solidFill>
                  <a:srgbClr val="000000"/>
                </a:solidFill>
              </a:rPr>
              <a:t> which is based on the </a:t>
            </a:r>
            <a:r>
              <a:rPr lang="de-DE" altLang="en-US" sz="3400" dirty="0">
                <a:solidFill>
                  <a:srgbClr val="FF0000"/>
                </a:solidFill>
              </a:rPr>
              <a:t>LogWorth statistic</a:t>
            </a:r>
            <a:r>
              <a:rPr lang="de-DE" altLang="en-US" sz="3400" dirty="0">
                <a:solidFill>
                  <a:srgbClr val="000000"/>
                </a:solidFill>
              </a:rPr>
              <a:t>. </a:t>
            </a:r>
            <a:endParaRPr lang="de-DE" altLang="en-US" sz="3400" dirty="0" smtClean="0">
              <a:solidFill>
                <a:srgbClr val="000000"/>
              </a:solidFill>
            </a:endParaRPr>
          </a:p>
          <a:p>
            <a:pPr marL="391729" indent="-293797">
              <a:lnSpc>
                <a:spcPct val="120000"/>
              </a:lnSpc>
              <a:spcAft>
                <a:spcPts val="1293"/>
              </a:spcAft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3400" dirty="0" smtClean="0">
                <a:solidFill>
                  <a:srgbClr val="000000"/>
                </a:solidFill>
              </a:rPr>
              <a:t>When the DV is continuous, the importance is shown by </a:t>
            </a:r>
            <a:r>
              <a:rPr lang="de-DE" altLang="en-US" sz="3400" dirty="0" smtClean="0">
                <a:solidFill>
                  <a:srgbClr val="FF0000"/>
                </a:solidFill>
              </a:rPr>
              <a:t>Sum of Sqaures (SS)</a:t>
            </a:r>
            <a:r>
              <a:rPr lang="de-DE" altLang="en-US" sz="3400" dirty="0" smtClean="0">
                <a:solidFill>
                  <a:srgbClr val="000000"/>
                </a:solidFill>
              </a:rPr>
              <a:t>.  </a:t>
            </a:r>
          </a:p>
          <a:p>
            <a:pPr marL="391729" indent="-293797">
              <a:lnSpc>
                <a:spcPct val="120000"/>
              </a:lnSpc>
              <a:spcAft>
                <a:spcPts val="1293"/>
              </a:spcAft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3400" dirty="0" smtClean="0">
                <a:solidFill>
                  <a:srgbClr val="000000"/>
                </a:solidFill>
              </a:rPr>
              <a:t>If </a:t>
            </a:r>
            <a:r>
              <a:rPr lang="de-DE" altLang="en-US" sz="3400" dirty="0">
                <a:solidFill>
                  <a:srgbClr val="000000"/>
                </a:solidFill>
              </a:rPr>
              <a:t>the DV is binary (1/0, Pass/Fail) or multi-nominal, we use </a:t>
            </a:r>
            <a:r>
              <a:rPr lang="de-DE" altLang="en-US" sz="3400" dirty="0">
                <a:solidFill>
                  <a:srgbClr val="FF0000"/>
                </a:solidFill>
              </a:rPr>
              <a:t>majority</a:t>
            </a:r>
            <a:r>
              <a:rPr lang="de-DE" altLang="en-US" sz="3400" dirty="0">
                <a:solidFill>
                  <a:srgbClr val="000000"/>
                </a:solidFill>
              </a:rPr>
              <a:t> or </a:t>
            </a:r>
            <a:r>
              <a:rPr lang="de-DE" altLang="en-US" sz="3400" dirty="0">
                <a:solidFill>
                  <a:srgbClr val="FF0000"/>
                </a:solidFill>
              </a:rPr>
              <a:t>plurality rule </a:t>
            </a:r>
            <a:r>
              <a:rPr lang="de-DE" altLang="en-US" sz="3400" dirty="0" smtClean="0">
                <a:solidFill>
                  <a:srgbClr val="FF0000"/>
                </a:solidFill>
              </a:rPr>
              <a:t>voting</a:t>
            </a:r>
            <a:r>
              <a:rPr lang="de-DE" altLang="en-US" sz="3400" dirty="0">
                <a:solidFill>
                  <a:srgbClr val="000000"/>
                </a:solidFill>
              </a:rPr>
              <a:t> </a:t>
            </a:r>
            <a:r>
              <a:rPr lang="de-DE" altLang="en-US" sz="3400" dirty="0" smtClean="0">
                <a:solidFill>
                  <a:srgbClr val="000000"/>
                </a:solidFill>
              </a:rPr>
              <a:t>(the number of splits)</a:t>
            </a:r>
          </a:p>
          <a:p>
            <a:pPr marL="391729" indent="-293797">
              <a:lnSpc>
                <a:spcPct val="120000"/>
              </a:lnSpc>
              <a:spcAft>
                <a:spcPts val="1293"/>
              </a:spcAft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de-DE" altLang="en-US" sz="3400" dirty="0" smtClean="0">
                <a:solidFill>
                  <a:srgbClr val="000000"/>
                </a:solidFill>
              </a:rPr>
              <a:t>If </a:t>
            </a:r>
            <a:r>
              <a:rPr lang="de-DE" altLang="en-US" sz="3400" dirty="0">
                <a:solidFill>
                  <a:srgbClr val="000000"/>
                </a:solidFill>
              </a:rPr>
              <a:t>the DV is continuous, we use average predicted </a:t>
            </a:r>
            <a:r>
              <a:rPr lang="de-DE" altLang="en-US" sz="3400" dirty="0" smtClean="0">
                <a:solidFill>
                  <a:srgbClr val="000000"/>
                </a:solidFill>
              </a:rPr>
              <a:t>values (SS).</a:t>
            </a:r>
            <a:endParaRPr lang="de-DE" altLang="en-US" sz="3400" dirty="0">
              <a:solidFill>
                <a:srgbClr val="000000"/>
              </a:solidFill>
            </a:endParaRPr>
          </a:p>
          <a:p>
            <a:pPr marL="391729" indent="-293797">
              <a:spcAft>
                <a:spcPts val="1293"/>
              </a:spcAft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endParaRPr lang="de-DE" altLang="en-US" sz="2400" dirty="0">
              <a:solidFill>
                <a:srgbClr val="000000"/>
              </a:solidFill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9711" y="248141"/>
            <a:ext cx="4249190" cy="6249936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41698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0665"/>
            <a:ext cx="5178717" cy="388077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Analyze </a:t>
            </a:r>
            <a:r>
              <a:rPr lang="en-US" sz="2400" dirty="0" smtClean="0">
                <a:sym typeface="Wingdings" panose="05000000000000000000" pitchFamily="2" charset="2"/>
              </a:rPr>
              <a:t> Predictive Modeling  Boosted Tree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Press </a:t>
            </a:r>
            <a:r>
              <a:rPr lang="en-US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Recall</a:t>
            </a:r>
            <a:r>
              <a:rPr lang="en-US" sz="2400" dirty="0" smtClean="0">
                <a:sym typeface="Wingdings" panose="05000000000000000000" pitchFamily="2" charset="2"/>
              </a:rPr>
              <a:t> to get the same variables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Check multiple fits over splits and learning rate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Enter the same </a:t>
            </a:r>
            <a:r>
              <a:rPr lang="en-US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random seed </a:t>
            </a:r>
            <a:r>
              <a:rPr lang="en-US" sz="2400" dirty="0" smtClean="0">
                <a:sym typeface="Wingdings" panose="05000000000000000000" pitchFamily="2" charset="2"/>
              </a:rPr>
              <a:t>to improve reproducibility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331" y="1912479"/>
            <a:ext cx="5038095" cy="3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5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4071"/>
            <a:ext cx="8596668" cy="1320800"/>
          </a:xfrm>
        </p:spPr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9421"/>
            <a:ext cx="5344087" cy="459194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Unlike bagging, boosting exclude many variables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104" y="2466838"/>
            <a:ext cx="3383599" cy="40907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480" y="373487"/>
            <a:ext cx="5276190" cy="62666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43760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8187"/>
          </a:xfrm>
        </p:spPr>
        <p:txBody>
          <a:bodyPr/>
          <a:lstStyle/>
          <a:p>
            <a:r>
              <a:rPr lang="en-US" dirty="0" smtClean="0"/>
              <a:t>Model 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557"/>
            <a:ext cx="3661202" cy="388077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Analyze </a:t>
            </a:r>
            <a:r>
              <a:rPr lang="en-US" sz="2400" dirty="0" smtClean="0">
                <a:sym typeface="Wingdings" panose="05000000000000000000" pitchFamily="2" charset="2"/>
              </a:rPr>
              <a:t> Predictive Modeling  Model Comparison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In the output from the red triangle select AUC comparison (Area under curve).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590" y="1624520"/>
            <a:ext cx="6514286" cy="47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94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 winner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07083"/>
            <a:ext cx="3505560" cy="443428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4"/>
                </a:solidFill>
              </a:rPr>
              <a:t>Bagging!</a:t>
            </a:r>
          </a:p>
          <a:p>
            <a:r>
              <a:rPr lang="en-US" sz="2000" dirty="0" smtClean="0"/>
              <a:t>Highest Entropy R-square (based on purity)</a:t>
            </a:r>
          </a:p>
          <a:p>
            <a:r>
              <a:rPr lang="en-US" sz="2000" dirty="0" smtClean="0"/>
              <a:t>Lowest Root Mean Square Error</a:t>
            </a:r>
          </a:p>
          <a:p>
            <a:r>
              <a:rPr lang="en-US" sz="2000" dirty="0" smtClean="0"/>
              <a:t>Lowest misclassification rate</a:t>
            </a:r>
          </a:p>
          <a:p>
            <a:r>
              <a:rPr lang="en-US" sz="2000" dirty="0" smtClean="0"/>
              <a:t>Highest AUC for classifying proficient students: </a:t>
            </a:r>
            <a:r>
              <a:rPr lang="en-US" sz="2000" dirty="0" err="1" smtClean="0"/>
              <a:t>Prob</a:t>
            </a:r>
            <a:r>
              <a:rPr lang="en-US" sz="2000" dirty="0" smtClean="0"/>
              <a:t>(1)</a:t>
            </a:r>
          </a:p>
          <a:p>
            <a:r>
              <a:rPr lang="en-US" sz="2000" dirty="0" smtClean="0"/>
              <a:t>Lowest standard error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318" y="1543025"/>
            <a:ext cx="7495238" cy="4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089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 winner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07083"/>
            <a:ext cx="3505560" cy="443428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The bottom table shows the test result of the null hypothesis: all AUCs are not significantly different from each other (all are equal) but they are not.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The table above shows the multiple comparison results (logistic vs. bagging; logistic vs. bagging; bagging vs. boosting) All pairs are significantly different from each other.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086" y="1543025"/>
            <a:ext cx="7495238" cy="4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07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803003" y="287925"/>
            <a:ext cx="8229024" cy="1144921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/>
              <a:t>Recommended strategies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2181" y="1392680"/>
            <a:ext cx="9129020" cy="4949753"/>
          </a:xfrm>
          <a:ln/>
        </p:spPr>
        <p:txBody>
          <a:bodyPr vert="horz" lIns="91440" tIns="20803" rIns="91440" bIns="45720" rtlCol="0">
            <a:noAutofit/>
          </a:bodyPr>
          <a:lstStyle/>
          <a:p>
            <a:pPr marL="391729" indent="-293797">
              <a:lnSpc>
                <a:spcPct val="110000"/>
              </a:lnSpc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200" dirty="0">
                <a:solidFill>
                  <a:srgbClr val="000000"/>
                </a:solidFill>
              </a:rPr>
              <a:t>Bagging is NOT always better. Th result may vary from study to study. Run both bagging and </a:t>
            </a:r>
            <a:r>
              <a:rPr lang="de-DE" altLang="en-US" sz="2200" dirty="0" smtClean="0">
                <a:solidFill>
                  <a:srgbClr val="000000"/>
                </a:solidFill>
              </a:rPr>
              <a:t>boosting in JMP, </a:t>
            </a:r>
            <a:r>
              <a:rPr lang="de-DE" altLang="en-US" sz="2200" dirty="0">
                <a:solidFill>
                  <a:srgbClr val="000000"/>
                </a:solidFill>
              </a:rPr>
              <a:t>perform a model comparison, and then pick the best one</a:t>
            </a:r>
            <a:r>
              <a:rPr lang="de-DE" altLang="en-US" sz="2200" dirty="0" smtClean="0">
                <a:solidFill>
                  <a:srgbClr val="000000"/>
                </a:solidFill>
              </a:rPr>
              <a:t>.</a:t>
            </a:r>
            <a:endParaRPr lang="en-US" sz="2200" dirty="0" smtClean="0"/>
          </a:p>
          <a:p>
            <a:pPr marL="391729" indent="-293797">
              <a:lnSpc>
                <a:spcPct val="110000"/>
              </a:lnSpc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sz="2200" dirty="0" smtClean="0"/>
              <a:t>If </a:t>
            </a:r>
            <a:r>
              <a:rPr lang="en-US" sz="2200" dirty="0"/>
              <a:t>you have a </a:t>
            </a:r>
            <a:r>
              <a:rPr lang="en-US" sz="2200" dirty="0">
                <a:solidFill>
                  <a:srgbClr val="FF0000"/>
                </a:solidFill>
              </a:rPr>
              <a:t>very </a:t>
            </a:r>
            <a:r>
              <a:rPr lang="en-US" sz="2200" dirty="0" err="1">
                <a:solidFill>
                  <a:srgbClr val="FF0000"/>
                </a:solidFill>
              </a:rPr>
              <a:t>very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very</a:t>
            </a:r>
            <a:r>
              <a:rPr lang="en-US" sz="2200" dirty="0">
                <a:solidFill>
                  <a:srgbClr val="FF0000"/>
                </a:solidFill>
              </a:rPr>
              <a:t> HUGE data set </a:t>
            </a:r>
            <a:r>
              <a:rPr lang="en-US" sz="2200" dirty="0"/>
              <a:t>(count in million or billion), use SAS </a:t>
            </a:r>
            <a:r>
              <a:rPr lang="en-US" sz="2200" dirty="0">
                <a:solidFill>
                  <a:srgbClr val="FF0000"/>
                </a:solidFill>
              </a:rPr>
              <a:t>high performance </a:t>
            </a:r>
            <a:r>
              <a:rPr lang="en-US" sz="2200" dirty="0" smtClean="0">
                <a:solidFill>
                  <a:srgbClr val="FF0000"/>
                </a:solidFill>
              </a:rPr>
              <a:t>procedure: </a:t>
            </a:r>
            <a:r>
              <a:rPr lang="en-US" sz="2200" dirty="0">
                <a:solidFill>
                  <a:srgbClr val="FF0000"/>
                </a:solidFill>
              </a:rPr>
              <a:t>Proc </a:t>
            </a:r>
            <a:r>
              <a:rPr lang="en-US" sz="2200" dirty="0" err="1" smtClean="0">
                <a:solidFill>
                  <a:srgbClr val="FF0000"/>
                </a:solidFill>
              </a:rPr>
              <a:t>HPForest</a:t>
            </a:r>
            <a:r>
              <a:rPr lang="en-US" sz="2200" dirty="0" smtClean="0">
                <a:solidFill>
                  <a:srgbClr val="FF0000"/>
                </a:solidFill>
              </a:rPr>
              <a:t>. </a:t>
            </a:r>
            <a:r>
              <a:rPr lang="en-US" sz="2200" dirty="0" smtClean="0">
                <a:solidFill>
                  <a:schemeClr val="tx1"/>
                </a:solidFill>
              </a:rPr>
              <a:t>The default is </a:t>
            </a:r>
            <a:r>
              <a:rPr lang="en-US" sz="2200" dirty="0" smtClean="0">
                <a:solidFill>
                  <a:srgbClr val="FF0000"/>
                </a:solidFill>
              </a:rPr>
              <a:t>GINI.</a:t>
            </a:r>
            <a:endParaRPr lang="de-DE" altLang="en-US" sz="2200" dirty="0" smtClean="0">
              <a:solidFill>
                <a:srgbClr val="FF0000"/>
              </a:solidFill>
            </a:endParaRPr>
          </a:p>
          <a:p>
            <a:pPr marL="391729" indent="-293797">
              <a:lnSpc>
                <a:spcPct val="110000"/>
              </a:lnSpc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200" dirty="0" smtClean="0">
                <a:solidFill>
                  <a:srgbClr val="000000"/>
                </a:solidFill>
              </a:rPr>
              <a:t>If </a:t>
            </a:r>
            <a:r>
              <a:rPr lang="de-DE" altLang="en-US" sz="2200" dirty="0">
                <a:solidFill>
                  <a:srgbClr val="000000"/>
                </a:solidFill>
              </a:rPr>
              <a:t>the </a:t>
            </a:r>
            <a:r>
              <a:rPr lang="de-DE" altLang="en-US" sz="2200" dirty="0" smtClean="0">
                <a:solidFill>
                  <a:srgbClr val="000000"/>
                </a:solidFill>
              </a:rPr>
              <a:t>journal </a:t>
            </a:r>
            <a:r>
              <a:rPr lang="de-DE" altLang="en-US" sz="2200" dirty="0">
                <a:solidFill>
                  <a:srgbClr val="000000"/>
                </a:solidFill>
              </a:rPr>
              <a:t>is open to new methodologies, you can simply use </a:t>
            </a:r>
            <a:r>
              <a:rPr lang="de-DE" altLang="en-US" sz="2200" dirty="0" smtClean="0">
                <a:solidFill>
                  <a:srgbClr val="000000"/>
                </a:solidFill>
              </a:rPr>
              <a:t>ensemble approaches </a:t>
            </a:r>
            <a:r>
              <a:rPr lang="de-DE" altLang="en-US" sz="2200" dirty="0">
                <a:solidFill>
                  <a:srgbClr val="000000"/>
                </a:solidFill>
              </a:rPr>
              <a:t>for data analysis. </a:t>
            </a:r>
            <a:endParaRPr lang="de-DE" altLang="en-US" sz="2200" dirty="0" smtClean="0">
              <a:solidFill>
                <a:srgbClr val="000000"/>
              </a:solidFill>
            </a:endParaRPr>
          </a:p>
          <a:p>
            <a:pPr marL="391729" indent="-293797">
              <a:lnSpc>
                <a:spcPct val="110000"/>
              </a:lnSpc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de-DE" altLang="en-US" sz="2200" dirty="0" smtClean="0">
                <a:solidFill>
                  <a:srgbClr val="000000"/>
                </a:solidFill>
              </a:rPr>
              <a:t>If </a:t>
            </a:r>
            <a:r>
              <a:rPr lang="de-DE" altLang="en-US" sz="2200" dirty="0">
                <a:solidFill>
                  <a:srgbClr val="000000"/>
                </a:solidFill>
              </a:rPr>
              <a:t>the journal is conservative, you can run </a:t>
            </a:r>
            <a:r>
              <a:rPr lang="de-DE" altLang="en-US" sz="2200" dirty="0" smtClean="0">
                <a:solidFill>
                  <a:srgbClr val="000000"/>
                </a:solidFill>
              </a:rPr>
              <a:t>both conventional </a:t>
            </a:r>
            <a:r>
              <a:rPr lang="de-DE" altLang="en-US" sz="2200" dirty="0">
                <a:solidFill>
                  <a:srgbClr val="000000"/>
                </a:solidFill>
              </a:rPr>
              <a:t>and data mining procedures side by side, and then perform a model comparison to persuade the reviewer that the </a:t>
            </a:r>
            <a:r>
              <a:rPr lang="de-DE" altLang="en-US" sz="2200" dirty="0" smtClean="0">
                <a:solidFill>
                  <a:srgbClr val="000000"/>
                </a:solidFill>
              </a:rPr>
              <a:t>ensemble </a:t>
            </a:r>
            <a:r>
              <a:rPr lang="de-DE" altLang="en-US" sz="2200" dirty="0">
                <a:solidFill>
                  <a:srgbClr val="000000"/>
                </a:solidFill>
              </a:rPr>
              <a:t>model is superior to the conventional </a:t>
            </a:r>
            <a:r>
              <a:rPr lang="de-DE" altLang="en-US" sz="2200" dirty="0" smtClean="0">
                <a:solidFill>
                  <a:srgbClr val="000000"/>
                </a:solidFill>
              </a:rPr>
              <a:t>regression model. </a:t>
            </a:r>
          </a:p>
        </p:txBody>
      </p:sp>
    </p:spTree>
    <p:extLst>
      <p:ext uri="{BB962C8B-B14F-4D97-AF65-F5344CB8AC3E}">
        <p14:creationId xmlns:p14="http://schemas.microsoft.com/office/powerpoint/2010/main" val="160859564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1415523" y="1185964"/>
            <a:ext cx="8229024" cy="1144921"/>
          </a:xfrm>
          <a:ln/>
        </p:spPr>
        <p:txBody>
          <a:bodyPr vert="horz" lIns="91440" tIns="352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dirty="0"/>
              <a:t>Recommended </a:t>
            </a:r>
            <a:r>
              <a:rPr lang="de-DE" altLang="en-US" dirty="0" err="1"/>
              <a:t>strategies</a:t>
            </a:r>
            <a:endParaRPr lang="de-DE" altLang="en-US" dirty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5187" y="2330885"/>
            <a:ext cx="9439465" cy="4095070"/>
          </a:xfrm>
          <a:ln/>
        </p:spPr>
        <p:txBody>
          <a:bodyPr vert="horz" lIns="91440" tIns="22403" rIns="91440" bIns="45720" rtlCol="0">
            <a:normAutofit/>
          </a:bodyPr>
          <a:lstStyle/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G2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SS)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variables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(e.g. Journal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 Science; Journal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 Mining in Education...etc.)</a:t>
            </a:r>
          </a:p>
          <a:p>
            <a:pPr marL="391729" indent="-293797">
              <a:buClr>
                <a:srgbClr val="80000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 like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reviewers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don't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SS,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Logworth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G2...etc.,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likely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rejected</a:t>
            </a:r>
            <a:r>
              <a:rPr lang="de-DE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1872" y="273628"/>
            <a:ext cx="2737727" cy="1824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55263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6.2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PISA2006_USA_Canada</a:t>
            </a:r>
          </a:p>
          <a:p>
            <a:r>
              <a:rPr lang="en-US" sz="2800" dirty="0" smtClean="0"/>
              <a:t>Create a subset: Canada only</a:t>
            </a:r>
          </a:p>
          <a:p>
            <a:r>
              <a:rPr lang="en-US" sz="2800" dirty="0" smtClean="0"/>
              <a:t>Y: Proficiency</a:t>
            </a:r>
          </a:p>
          <a:p>
            <a:r>
              <a:rPr lang="en-US" sz="2800" dirty="0" err="1" smtClean="0"/>
              <a:t>Xs</a:t>
            </a:r>
            <a:r>
              <a:rPr lang="en-US" sz="2800" dirty="0" smtClean="0"/>
              <a:t>: All school, home, and individual variables</a:t>
            </a:r>
          </a:p>
          <a:p>
            <a:r>
              <a:rPr lang="en-US" sz="2800" dirty="0" smtClean="0"/>
              <a:t>Run logistic regression, bagging and boosting</a:t>
            </a:r>
          </a:p>
          <a:p>
            <a:r>
              <a:rPr lang="en-US" sz="2800" dirty="0" smtClean="0"/>
              <a:t>Run a model comparison</a:t>
            </a:r>
          </a:p>
          <a:p>
            <a:r>
              <a:rPr lang="en-US" sz="2800" dirty="0" smtClean="0"/>
              <a:t>Which model is better?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050612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 Modeler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12771"/>
            <a:ext cx="3709840" cy="3880773"/>
          </a:xfrm>
        </p:spPr>
        <p:txBody>
          <a:bodyPr>
            <a:normAutofit/>
          </a:bodyPr>
          <a:lstStyle/>
          <a:p>
            <a:r>
              <a:rPr lang="en-US" sz="2400" dirty="0"/>
              <a:t>Like Random </a:t>
            </a:r>
            <a:r>
              <a:rPr lang="en-US" sz="2400" dirty="0" smtClean="0"/>
              <a:t>Forest, </a:t>
            </a:r>
            <a:r>
              <a:rPr lang="en-US" sz="2400" dirty="0"/>
              <a:t>Random Trees </a:t>
            </a:r>
            <a:r>
              <a:rPr lang="en-US" sz="2400" dirty="0" smtClean="0"/>
              <a:t>generate many models. </a:t>
            </a:r>
          </a:p>
          <a:p>
            <a:r>
              <a:rPr lang="en-US" sz="2400" dirty="0" smtClean="0"/>
              <a:t>Each </a:t>
            </a:r>
            <a:r>
              <a:rPr lang="en-US" sz="2400" dirty="0"/>
              <a:t>time </a:t>
            </a:r>
            <a:r>
              <a:rPr lang="en-US" sz="2400" dirty="0" smtClean="0"/>
              <a:t>it grows </a:t>
            </a:r>
            <a:r>
              <a:rPr lang="en-US" sz="2400" dirty="0"/>
              <a:t>on a </a:t>
            </a:r>
            <a:r>
              <a:rPr lang="en-US" sz="2400" dirty="0" smtClean="0"/>
              <a:t>random subset of the sample </a:t>
            </a:r>
            <a:r>
              <a:rPr lang="en-US" sz="2400" dirty="0"/>
              <a:t>and based on a random subset of the input </a:t>
            </a:r>
            <a:r>
              <a:rPr lang="en-US" sz="2400" dirty="0" smtClean="0"/>
              <a:t>fields.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422" y="1712771"/>
            <a:ext cx="7033046" cy="38498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79264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 Modeler 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05511"/>
            <a:ext cx="6063934" cy="1107905"/>
          </a:xfrm>
        </p:spPr>
        <p:txBody>
          <a:bodyPr/>
          <a:lstStyle/>
          <a:p>
            <a:r>
              <a:rPr lang="en-US" dirty="0" smtClean="0"/>
              <a:t>The list of important predictors is different from that of JMP.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mis</a:t>
            </a:r>
            <a:r>
              <a:rPr lang="en-US" dirty="0" smtClean="0"/>
              <a:t>-classification rate is VERY high.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255" y="1115333"/>
            <a:ext cx="4696623" cy="52562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930" y="2734064"/>
            <a:ext cx="3442776" cy="19474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0024" y="4782684"/>
            <a:ext cx="3695238" cy="1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60693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342</TotalTime>
  <Words>1661</Words>
  <Application>Microsoft Office PowerPoint</Application>
  <PresentationFormat>Widescreen</PresentationFormat>
  <Paragraphs>221</Paragraphs>
  <Slides>28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Batang</vt:lpstr>
      <vt:lpstr>Arial</vt:lpstr>
      <vt:lpstr>Calibri</vt:lpstr>
      <vt:lpstr>Times New Roman</vt:lpstr>
      <vt:lpstr>Trebuchet MS</vt:lpstr>
      <vt:lpstr>Wingdings</vt:lpstr>
      <vt:lpstr>Wingdings 3</vt:lpstr>
      <vt:lpstr>Facet</vt:lpstr>
      <vt:lpstr>Ensemble methods: Bagging and boosting</vt:lpstr>
      <vt:lpstr>Problems of bias and variance</vt:lpstr>
      <vt:lpstr>Solutions</vt:lpstr>
      <vt:lpstr>Bootstrap forest (Bagging)</vt:lpstr>
      <vt:lpstr>The power of random forest!</vt:lpstr>
      <vt:lpstr>Much better than regression!</vt:lpstr>
      <vt:lpstr>Much better than regression!</vt:lpstr>
      <vt:lpstr>Bagging</vt:lpstr>
      <vt:lpstr>Bagging</vt:lpstr>
      <vt:lpstr>Bagging</vt:lpstr>
      <vt:lpstr>Boosting</vt:lpstr>
      <vt:lpstr>Comparing bagging and boosting</vt:lpstr>
      <vt:lpstr>Example: PISA</vt:lpstr>
      <vt:lpstr>Hit and Miss : (Mis-classification) rate</vt:lpstr>
      <vt:lpstr>Example: PISA</vt:lpstr>
      <vt:lpstr>Bootstrap forest result</vt:lpstr>
      <vt:lpstr>Column contributions</vt:lpstr>
      <vt:lpstr>Column contributions</vt:lpstr>
      <vt:lpstr>Boosting</vt:lpstr>
      <vt:lpstr>Boosting</vt:lpstr>
      <vt:lpstr>Model comparison</vt:lpstr>
      <vt:lpstr>And the winner is…</vt:lpstr>
      <vt:lpstr>And the winner is…</vt:lpstr>
      <vt:lpstr>Recommended strategies</vt:lpstr>
      <vt:lpstr>Recommended strategies</vt:lpstr>
      <vt:lpstr>Assignment 6.2</vt:lpstr>
      <vt:lpstr>IBM Modeler</vt:lpstr>
      <vt:lpstr>IBM Modeler result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Ensemble methods: Bagging and boosting</dc:title>
  <dc:creator>Microsoft Office User</dc:creator>
  <cp:lastModifiedBy>Chong Ho Yu</cp:lastModifiedBy>
  <cp:revision>72</cp:revision>
  <dcterms:created xsi:type="dcterms:W3CDTF">2018-04-23T21:09:33Z</dcterms:created>
  <dcterms:modified xsi:type="dcterms:W3CDTF">2018-05-09T22:22:34Z</dcterms:modified>
</cp:coreProperties>
</file>