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38"/>
  </p:notesMasterIdLst>
  <p:sldIdLst>
    <p:sldId id="256" r:id="rId2"/>
    <p:sldId id="258" r:id="rId3"/>
    <p:sldId id="259" r:id="rId4"/>
    <p:sldId id="257" r:id="rId5"/>
    <p:sldId id="303" r:id="rId6"/>
    <p:sldId id="304" r:id="rId7"/>
    <p:sldId id="261" r:id="rId8"/>
    <p:sldId id="262" r:id="rId9"/>
    <p:sldId id="264" r:id="rId10"/>
    <p:sldId id="305" r:id="rId11"/>
    <p:sldId id="266" r:id="rId12"/>
    <p:sldId id="306" r:id="rId13"/>
    <p:sldId id="307" r:id="rId14"/>
    <p:sldId id="308" r:id="rId15"/>
    <p:sldId id="309" r:id="rId16"/>
    <p:sldId id="310" r:id="rId17"/>
    <p:sldId id="311" r:id="rId18"/>
    <p:sldId id="312" r:id="rId19"/>
    <p:sldId id="313" r:id="rId20"/>
    <p:sldId id="318" r:id="rId21"/>
    <p:sldId id="315" r:id="rId22"/>
    <p:sldId id="272" r:id="rId23"/>
    <p:sldId id="273" r:id="rId24"/>
    <p:sldId id="274" r:id="rId25"/>
    <p:sldId id="316" r:id="rId26"/>
    <p:sldId id="317" r:id="rId27"/>
    <p:sldId id="275" r:id="rId28"/>
    <p:sldId id="276" r:id="rId29"/>
    <p:sldId id="277" r:id="rId30"/>
    <p:sldId id="278" r:id="rId31"/>
    <p:sldId id="279" r:id="rId32"/>
    <p:sldId id="280" r:id="rId33"/>
    <p:sldId id="283" r:id="rId34"/>
    <p:sldId id="284" r:id="rId35"/>
    <p:sldId id="285" r:id="rId36"/>
    <p:sldId id="286" r:id="rId37"/>
  </p:sldIdLst>
  <p:sldSz cx="10080625" cy="7559675"/>
  <p:notesSz cx="7559675" cy="10691813"/>
  <p:defaultTextStyle>
    <a:defPPr>
      <a:defRPr lang="en-GB"/>
    </a:defPPr>
    <a:lvl1pPr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1pPr>
    <a:lvl2pPr marL="742950" indent="-285750"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2pPr>
    <a:lvl3pPr marL="1143000" indent="-228600"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3pPr>
    <a:lvl4pPr marL="1600200" indent="-228600"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4pPr>
    <a:lvl5pPr marL="2057400" indent="-228600"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5pPr>
    <a:lvl6pPr marL="22860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6pPr>
    <a:lvl7pPr marL="27432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7pPr>
    <a:lvl8pPr marL="32004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8pPr>
    <a:lvl9pPr marL="36576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9" d="100"/>
          <a:sy n="79" d="100"/>
        </p:scale>
        <p:origin x="1506" y="96"/>
      </p:cViewPr>
      <p:guideLst>
        <p:guide orient="horz" pos="2160"/>
        <p:guide pos="2880"/>
      </p:guideLst>
    </p:cSldViewPr>
  </p:slideViewPr>
  <p:outlineViewPr>
    <p:cViewPr varScale="1">
      <p:scale>
        <a:sx n="170" d="200"/>
        <a:sy n="170" d="200"/>
      </p:scale>
      <p:origin x="-780" y="-84"/>
    </p:cViewPr>
  </p:outlineViewPr>
  <p:notesTextViewPr>
    <p:cViewPr>
      <p:scale>
        <a:sx n="1" d="1"/>
        <a:sy n="1" d="1"/>
      </p:scale>
      <p:origin x="0" y="0"/>
    </p:cViewPr>
  </p:notesTextViewPr>
  <p:notesViewPr>
    <p:cSldViewPr>
      <p:cViewPr varScale="1">
        <p:scale>
          <a:sx n="59" d="100"/>
          <a:sy n="59" d="100"/>
        </p:scale>
        <p:origin x="-1752"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50" name="Rectangle 1"/>
          <p:cNvSpPr>
            <a:spLocks noGrp="1" noRot="1" noChangeAspect="1" noChangeArrowheads="1"/>
          </p:cNvSpPr>
          <p:nvPr>
            <p:ph type="sldImg"/>
          </p:nvPr>
        </p:nvSpPr>
        <p:spPr bwMode="auto">
          <a:xfrm>
            <a:off x="1106488" y="812800"/>
            <a:ext cx="5343525" cy="4006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2" name="Rectangle 2"/>
          <p:cNvSpPr>
            <a:spLocks noGrp="1" noChangeArrowheads="1"/>
          </p:cNvSpPr>
          <p:nvPr>
            <p:ph type="body"/>
          </p:nvPr>
        </p:nvSpPr>
        <p:spPr bwMode="auto">
          <a:xfrm>
            <a:off x="755650" y="5078413"/>
            <a:ext cx="6046788" cy="4810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endParaRPr lang="en-US" altLang="en-US" noProof="0" smtClean="0"/>
          </a:p>
        </p:txBody>
      </p:sp>
      <p:sp>
        <p:nvSpPr>
          <p:cNvPr id="2051" name="Rectangle 3"/>
          <p:cNvSpPr>
            <a:spLocks noGrp="1" noChangeArrowheads="1"/>
          </p:cNvSpPr>
          <p:nvPr>
            <p:ph type="hdr"/>
          </p:nvPr>
        </p:nvSpPr>
        <p:spPr bwMode="auto">
          <a:xfrm>
            <a:off x="0" y="0"/>
            <a:ext cx="32797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eaLnBrk="1">
              <a:lnSpc>
                <a:spcPct val="95000"/>
              </a:lnSpc>
              <a:buClr>
                <a:srgbClr val="000000"/>
              </a:buClr>
              <a:buSzPct val="100000"/>
              <a:buFont typeface="Times New Roman" panose="02020603050405020304" pitchFamily="18" charset="0"/>
              <a:buNone/>
              <a:tabLst>
                <a:tab pos="723900" algn="l"/>
                <a:tab pos="1447800" algn="l"/>
                <a:tab pos="2171700" algn="l"/>
                <a:tab pos="2895600" algn="l"/>
              </a:tabLst>
              <a:defRPr sz="1400" smtClean="0">
                <a:solidFill>
                  <a:srgbClr val="000000"/>
                </a:solidFill>
                <a:latin typeface="Times New Roman" panose="02020603050405020304" pitchFamily="18" charset="0"/>
                <a:cs typeface="Arial Unicode MS" panose="020B0604020202020204" pitchFamily="34" charset="-128"/>
              </a:defRPr>
            </a:lvl1pPr>
          </a:lstStyle>
          <a:p>
            <a:pPr>
              <a:defRPr/>
            </a:pPr>
            <a:endParaRPr lang="en-US" altLang="en-US"/>
          </a:p>
        </p:txBody>
      </p:sp>
      <p:sp>
        <p:nvSpPr>
          <p:cNvPr id="2052" name="Rectangle 4"/>
          <p:cNvSpPr>
            <a:spLocks noGrp="1" noChangeArrowheads="1"/>
          </p:cNvSpPr>
          <p:nvPr>
            <p:ph type="dt"/>
          </p:nvPr>
        </p:nvSpPr>
        <p:spPr bwMode="auto">
          <a:xfrm>
            <a:off x="4278313" y="0"/>
            <a:ext cx="32797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eaLnBrk="1">
              <a:lnSpc>
                <a:spcPct val="95000"/>
              </a:lnSpc>
              <a:buClr>
                <a:srgbClr val="000000"/>
              </a:buClr>
              <a:buSzPct val="100000"/>
              <a:buFont typeface="Times New Roman" panose="02020603050405020304" pitchFamily="18" charset="0"/>
              <a:buNone/>
              <a:tabLst>
                <a:tab pos="723900" algn="l"/>
                <a:tab pos="1447800" algn="l"/>
                <a:tab pos="2171700" algn="l"/>
                <a:tab pos="2895600" algn="l"/>
              </a:tabLst>
              <a:defRPr sz="1400" smtClean="0">
                <a:solidFill>
                  <a:srgbClr val="000000"/>
                </a:solidFill>
                <a:latin typeface="Times New Roman" panose="02020603050405020304" pitchFamily="18" charset="0"/>
                <a:cs typeface="Arial Unicode MS" panose="020B0604020202020204" pitchFamily="34" charset="-128"/>
              </a:defRPr>
            </a:lvl1pPr>
          </a:lstStyle>
          <a:p>
            <a:pPr>
              <a:defRPr/>
            </a:pPr>
            <a:endParaRPr lang="en-US" altLang="en-US"/>
          </a:p>
        </p:txBody>
      </p:sp>
      <p:sp>
        <p:nvSpPr>
          <p:cNvPr id="2053" name="Rectangle 5"/>
          <p:cNvSpPr>
            <a:spLocks noGrp="1" noChangeArrowheads="1"/>
          </p:cNvSpPr>
          <p:nvPr>
            <p:ph type="ftr"/>
          </p:nvPr>
        </p:nvSpPr>
        <p:spPr bwMode="auto">
          <a:xfrm>
            <a:off x="0" y="10156825"/>
            <a:ext cx="32797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eaLnBrk="1">
              <a:lnSpc>
                <a:spcPct val="95000"/>
              </a:lnSpc>
              <a:buClr>
                <a:srgbClr val="000000"/>
              </a:buClr>
              <a:buSzPct val="100000"/>
              <a:buFont typeface="Times New Roman" panose="02020603050405020304" pitchFamily="18" charset="0"/>
              <a:buNone/>
              <a:tabLst>
                <a:tab pos="723900" algn="l"/>
                <a:tab pos="1447800" algn="l"/>
                <a:tab pos="2171700" algn="l"/>
                <a:tab pos="2895600" algn="l"/>
              </a:tabLst>
              <a:defRPr sz="1400" smtClean="0">
                <a:solidFill>
                  <a:srgbClr val="000000"/>
                </a:solidFill>
                <a:latin typeface="Times New Roman" panose="02020603050405020304" pitchFamily="18" charset="0"/>
                <a:cs typeface="Arial Unicode MS" panose="020B0604020202020204" pitchFamily="34" charset="-128"/>
              </a:defRPr>
            </a:lvl1pPr>
          </a:lstStyle>
          <a:p>
            <a:pPr>
              <a:defRPr/>
            </a:pPr>
            <a:endParaRPr lang="en-US" altLang="en-US"/>
          </a:p>
        </p:txBody>
      </p:sp>
      <p:sp>
        <p:nvSpPr>
          <p:cNvPr id="2054" name="Rectangle 6"/>
          <p:cNvSpPr>
            <a:spLocks noGrp="1" noChangeArrowheads="1"/>
          </p:cNvSpPr>
          <p:nvPr>
            <p:ph type="sldNum"/>
          </p:nvPr>
        </p:nvSpPr>
        <p:spPr bwMode="auto">
          <a:xfrm>
            <a:off x="4278313" y="10156825"/>
            <a:ext cx="32797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lgn="r" eaLnBrk="1">
              <a:lnSpc>
                <a:spcPct val="95000"/>
              </a:lnSpc>
              <a:buClr>
                <a:srgbClr val="000000"/>
              </a:buClr>
              <a:buSzPct val="100000"/>
              <a:buFont typeface="Times New Roman" panose="02020603050405020304" pitchFamily="18" charset="0"/>
              <a:buNone/>
              <a:tabLst>
                <a:tab pos="723900" algn="l"/>
                <a:tab pos="1447800" algn="l"/>
                <a:tab pos="2171700" algn="l"/>
                <a:tab pos="2895600" algn="l"/>
              </a:tabLst>
              <a:defRPr sz="1400" smtClean="0">
                <a:solidFill>
                  <a:srgbClr val="000000"/>
                </a:solidFill>
                <a:latin typeface="Times New Roman" panose="02020603050405020304" pitchFamily="18" charset="0"/>
                <a:cs typeface="Arial Unicode MS" panose="020B0604020202020204" pitchFamily="34" charset="-128"/>
              </a:defRPr>
            </a:lvl1pPr>
          </a:lstStyle>
          <a:p>
            <a:pPr>
              <a:defRPr/>
            </a:pPr>
            <a:fld id="{F1D41A39-C58F-4786-A1E0-79DD304E167C}" type="slidenum">
              <a:rPr lang="en-US" altLang="en-US"/>
              <a:pPr>
                <a:defRPr/>
              </a:pPr>
              <a:t>‹#›</a:t>
            </a:fld>
            <a:endParaRPr lang="en-US" altLang="en-US"/>
          </a:p>
        </p:txBody>
      </p:sp>
    </p:spTree>
    <p:extLst>
      <p:ext uri="{BB962C8B-B14F-4D97-AF65-F5344CB8AC3E}">
        <p14:creationId xmlns:p14="http://schemas.microsoft.com/office/powerpoint/2010/main" val="760638649"/>
      </p:ext>
    </p:extLst>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8"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BA8DA807-A8AF-43EF-B39F-66CE1A4C7121}" type="slidenum">
              <a:rPr lang="en-US" altLang="en-US">
                <a:solidFill>
                  <a:srgbClr val="000000"/>
                </a:solidFill>
                <a:latin typeface="Times New Roman" panose="02020603050405020304" pitchFamily="18" charset="0"/>
              </a:rPr>
              <a:pPr>
                <a:lnSpc>
                  <a:spcPct val="95000"/>
                </a:lnSpc>
              </a:pPr>
              <a:t>1</a:t>
            </a:fld>
            <a:endParaRPr lang="en-US" altLang="en-US">
              <a:solidFill>
                <a:srgbClr val="000000"/>
              </a:solidFill>
              <a:latin typeface="Times New Roman" panose="02020603050405020304" pitchFamily="18" charset="0"/>
            </a:endParaRPr>
          </a:p>
        </p:txBody>
      </p:sp>
      <p:sp>
        <p:nvSpPr>
          <p:cNvPr id="4099"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100"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36343291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4"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526E36DF-D915-4C2C-80AC-059A4BEA1415}" type="slidenum">
              <a:rPr lang="en-US" altLang="en-US">
                <a:solidFill>
                  <a:srgbClr val="000000"/>
                </a:solidFill>
                <a:latin typeface="Times New Roman" panose="02020603050405020304" pitchFamily="18" charset="0"/>
              </a:rPr>
              <a:pPr>
                <a:lnSpc>
                  <a:spcPct val="95000"/>
                </a:lnSpc>
              </a:pPr>
              <a:t>2</a:t>
            </a:fld>
            <a:endParaRPr lang="en-US" altLang="en-US">
              <a:solidFill>
                <a:srgbClr val="000000"/>
              </a:solidFill>
              <a:latin typeface="Times New Roman" panose="02020603050405020304" pitchFamily="18" charset="0"/>
            </a:endParaRPr>
          </a:p>
        </p:txBody>
      </p:sp>
      <p:sp>
        <p:nvSpPr>
          <p:cNvPr id="8195"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196"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40213269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2"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09A361DA-F854-490A-BC6E-EBE4684E2EE4}" type="slidenum">
              <a:rPr lang="en-US" altLang="en-US">
                <a:solidFill>
                  <a:srgbClr val="000000"/>
                </a:solidFill>
                <a:latin typeface="Times New Roman" panose="02020603050405020304" pitchFamily="18" charset="0"/>
              </a:rPr>
              <a:pPr>
                <a:lnSpc>
                  <a:spcPct val="95000"/>
                </a:lnSpc>
              </a:pPr>
              <a:t>3</a:t>
            </a:fld>
            <a:endParaRPr lang="en-US" altLang="en-US">
              <a:solidFill>
                <a:srgbClr val="000000"/>
              </a:solidFill>
              <a:latin typeface="Times New Roman" panose="02020603050405020304" pitchFamily="18" charset="0"/>
            </a:endParaRPr>
          </a:p>
        </p:txBody>
      </p:sp>
      <p:sp>
        <p:nvSpPr>
          <p:cNvPr id="10243"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244"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1358520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6"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54F887DE-8E47-4EA7-A6AA-CB9FCDD23743}" type="slidenum">
              <a:rPr lang="en-US" altLang="en-US">
                <a:solidFill>
                  <a:srgbClr val="000000"/>
                </a:solidFill>
                <a:latin typeface="Times New Roman" panose="02020603050405020304" pitchFamily="18" charset="0"/>
              </a:rPr>
              <a:pPr>
                <a:lnSpc>
                  <a:spcPct val="95000"/>
                </a:lnSpc>
              </a:pPr>
              <a:t>4</a:t>
            </a:fld>
            <a:endParaRPr lang="en-US" altLang="en-US">
              <a:solidFill>
                <a:srgbClr val="000000"/>
              </a:solidFill>
              <a:latin typeface="Times New Roman" panose="02020603050405020304" pitchFamily="18" charset="0"/>
            </a:endParaRPr>
          </a:p>
        </p:txBody>
      </p:sp>
      <p:sp>
        <p:nvSpPr>
          <p:cNvPr id="6147"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8"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4734414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7586"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B0E8E3C4-43B0-464C-83F3-CB06AF9050BC}" type="slidenum">
              <a:rPr lang="en-US" altLang="en-US">
                <a:solidFill>
                  <a:srgbClr val="000000"/>
                </a:solidFill>
                <a:latin typeface="Times New Roman" panose="02020603050405020304" pitchFamily="18" charset="0"/>
              </a:rPr>
              <a:pPr>
                <a:lnSpc>
                  <a:spcPct val="95000"/>
                </a:lnSpc>
              </a:pPr>
              <a:t>6</a:t>
            </a:fld>
            <a:endParaRPr lang="en-US" altLang="en-US">
              <a:solidFill>
                <a:srgbClr val="000000"/>
              </a:solidFill>
              <a:latin typeface="Times New Roman" panose="02020603050405020304" pitchFamily="18" charset="0"/>
            </a:endParaRPr>
          </a:p>
        </p:txBody>
      </p:sp>
      <p:sp>
        <p:nvSpPr>
          <p:cNvPr id="67587"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7588"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15611688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338"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0B310E0C-12D2-46C6-8074-27ED72CB65F3}" type="slidenum">
              <a:rPr lang="en-US" altLang="en-US">
                <a:solidFill>
                  <a:srgbClr val="000000"/>
                </a:solidFill>
                <a:latin typeface="Times New Roman" panose="02020603050405020304" pitchFamily="18" charset="0"/>
              </a:rPr>
              <a:pPr>
                <a:lnSpc>
                  <a:spcPct val="95000"/>
                </a:lnSpc>
              </a:pPr>
              <a:t>7</a:t>
            </a:fld>
            <a:endParaRPr lang="en-US" altLang="en-US">
              <a:solidFill>
                <a:srgbClr val="000000"/>
              </a:solidFill>
              <a:latin typeface="Times New Roman" panose="02020603050405020304" pitchFamily="18" charset="0"/>
            </a:endParaRPr>
          </a:p>
        </p:txBody>
      </p:sp>
      <p:sp>
        <p:nvSpPr>
          <p:cNvPr id="14339"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4340"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27702343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A97D76D0-DFB0-4638-9E3E-A74B1B1D2957}" type="slidenum">
              <a:rPr lang="en-US" altLang="en-US">
                <a:solidFill>
                  <a:srgbClr val="000000"/>
                </a:solidFill>
                <a:latin typeface="Times New Roman" panose="02020603050405020304" pitchFamily="18" charset="0"/>
              </a:rPr>
              <a:pPr>
                <a:lnSpc>
                  <a:spcPct val="95000"/>
                </a:lnSpc>
              </a:pPr>
              <a:t>8</a:t>
            </a:fld>
            <a:endParaRPr lang="en-US" altLang="en-US">
              <a:solidFill>
                <a:srgbClr val="000000"/>
              </a:solidFill>
              <a:latin typeface="Times New Roman" panose="02020603050405020304" pitchFamily="18" charset="0"/>
            </a:endParaRPr>
          </a:p>
        </p:txBody>
      </p:sp>
      <p:sp>
        <p:nvSpPr>
          <p:cNvPr id="16387"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6388"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34974025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82"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DECABEFD-B732-4EDD-95ED-255866866CCE}" type="slidenum">
              <a:rPr lang="en-US" altLang="en-US">
                <a:solidFill>
                  <a:srgbClr val="000000"/>
                </a:solidFill>
                <a:latin typeface="Times New Roman" panose="02020603050405020304" pitchFamily="18" charset="0"/>
              </a:rPr>
              <a:pPr>
                <a:lnSpc>
                  <a:spcPct val="95000"/>
                </a:lnSpc>
              </a:pPr>
              <a:t>9</a:t>
            </a:fld>
            <a:endParaRPr lang="en-US" altLang="en-US">
              <a:solidFill>
                <a:srgbClr val="000000"/>
              </a:solidFill>
              <a:latin typeface="Times New Roman" panose="02020603050405020304" pitchFamily="18" charset="0"/>
            </a:endParaRPr>
          </a:p>
        </p:txBody>
      </p:sp>
      <p:sp>
        <p:nvSpPr>
          <p:cNvPr id="20483"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0484"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13059730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626"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12B948B2-CAA4-40E5-9D0F-9887C03140F6}" type="slidenum">
              <a:rPr lang="en-US" altLang="en-US">
                <a:solidFill>
                  <a:srgbClr val="000000"/>
                </a:solidFill>
                <a:latin typeface="Times New Roman" panose="02020603050405020304" pitchFamily="18" charset="0"/>
              </a:rPr>
              <a:pPr>
                <a:lnSpc>
                  <a:spcPct val="95000"/>
                </a:lnSpc>
              </a:pPr>
              <a:t>11</a:t>
            </a:fld>
            <a:endParaRPr lang="en-US" altLang="en-US">
              <a:solidFill>
                <a:srgbClr val="000000"/>
              </a:solidFill>
              <a:latin typeface="Times New Roman" panose="02020603050405020304" pitchFamily="18" charset="0"/>
            </a:endParaRPr>
          </a:p>
        </p:txBody>
      </p:sp>
      <p:sp>
        <p:nvSpPr>
          <p:cNvPr id="26627"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6628"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35782097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914"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14A4DDD7-676B-41BF-81CF-E300ABD2619E}" type="slidenum">
              <a:rPr lang="en-US" altLang="en-US">
                <a:solidFill>
                  <a:srgbClr val="000000"/>
                </a:solidFill>
                <a:latin typeface="Times New Roman" panose="02020603050405020304" pitchFamily="18" charset="0"/>
              </a:rPr>
              <a:pPr>
                <a:lnSpc>
                  <a:spcPct val="95000"/>
                </a:lnSpc>
              </a:pPr>
              <a:t>22</a:t>
            </a:fld>
            <a:endParaRPr lang="en-US" altLang="en-US">
              <a:solidFill>
                <a:srgbClr val="000000"/>
              </a:solidFill>
              <a:latin typeface="Times New Roman" panose="02020603050405020304" pitchFamily="18" charset="0"/>
            </a:endParaRPr>
          </a:p>
        </p:txBody>
      </p:sp>
      <p:sp>
        <p:nvSpPr>
          <p:cNvPr id="38915"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8916"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39108810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62"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02A0C682-026F-4580-9CE6-385C400D5E9C}" type="slidenum">
              <a:rPr lang="en-US" altLang="en-US">
                <a:solidFill>
                  <a:srgbClr val="000000"/>
                </a:solidFill>
                <a:latin typeface="Times New Roman" panose="02020603050405020304" pitchFamily="18" charset="0"/>
              </a:rPr>
              <a:pPr>
                <a:lnSpc>
                  <a:spcPct val="95000"/>
                </a:lnSpc>
              </a:pPr>
              <a:t>23</a:t>
            </a:fld>
            <a:endParaRPr lang="en-US" altLang="en-US">
              <a:solidFill>
                <a:srgbClr val="000000"/>
              </a:solidFill>
              <a:latin typeface="Times New Roman" panose="02020603050405020304" pitchFamily="18" charset="0"/>
            </a:endParaRPr>
          </a:p>
        </p:txBody>
      </p:sp>
      <p:sp>
        <p:nvSpPr>
          <p:cNvPr id="40963"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0964" name="Rectangle 2"/>
          <p:cNvSpPr txBox="1">
            <a:spLocks noGrp="1" noChangeArrowheads="1"/>
          </p:cNvSpPr>
          <p:nvPr>
            <p:ph type="body" idx="1"/>
          </p:nvPr>
        </p:nvSpPr>
        <p:spPr>
          <a:xfrm>
            <a:off x="755650" y="5078413"/>
            <a:ext cx="6048375" cy="4721225"/>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22196179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FF4DF4B5-A4CE-46D8-A37A-1235CD31C1EE}" type="slidenum">
              <a:rPr lang="en-US" altLang="en-US">
                <a:solidFill>
                  <a:srgbClr val="000000"/>
                </a:solidFill>
                <a:latin typeface="Times New Roman" panose="02020603050405020304" pitchFamily="18" charset="0"/>
              </a:rPr>
              <a:pPr>
                <a:lnSpc>
                  <a:spcPct val="95000"/>
                </a:lnSpc>
              </a:pPr>
              <a:t>24</a:t>
            </a:fld>
            <a:endParaRPr lang="en-US" altLang="en-US">
              <a:solidFill>
                <a:srgbClr val="000000"/>
              </a:solidFill>
              <a:latin typeface="Times New Roman" panose="02020603050405020304" pitchFamily="18" charset="0"/>
            </a:endParaRPr>
          </a:p>
        </p:txBody>
      </p:sp>
      <p:sp>
        <p:nvSpPr>
          <p:cNvPr id="43011"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3012" name="Rectangle 2"/>
          <p:cNvSpPr txBox="1">
            <a:spLocks noGrp="1" noChangeArrowheads="1"/>
          </p:cNvSpPr>
          <p:nvPr>
            <p:ph type="body" idx="1"/>
          </p:nvPr>
        </p:nvSpPr>
        <p:spPr>
          <a:xfrm>
            <a:off x="755650" y="5078413"/>
            <a:ext cx="6048375" cy="4721225"/>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20743679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866"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0C0CCEC7-6CCD-49FD-BEAA-945035F72228}" type="slidenum">
              <a:rPr lang="en-US" altLang="en-US">
                <a:solidFill>
                  <a:srgbClr val="000000"/>
                </a:solidFill>
                <a:latin typeface="Times New Roman" panose="02020603050405020304" pitchFamily="18" charset="0"/>
              </a:rPr>
              <a:pPr>
                <a:lnSpc>
                  <a:spcPct val="95000"/>
                </a:lnSpc>
              </a:pPr>
              <a:t>26</a:t>
            </a:fld>
            <a:endParaRPr lang="en-US" altLang="en-US">
              <a:solidFill>
                <a:srgbClr val="000000"/>
              </a:solidFill>
              <a:latin typeface="Times New Roman" panose="02020603050405020304" pitchFamily="18" charset="0"/>
            </a:endParaRPr>
          </a:p>
        </p:txBody>
      </p:sp>
      <p:sp>
        <p:nvSpPr>
          <p:cNvPr id="36867"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6868"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42706081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2C0A54BB-8D5D-4B91-BB92-3E6F69D5F304}" type="slidenum">
              <a:rPr lang="en-US" altLang="en-US">
                <a:solidFill>
                  <a:srgbClr val="000000"/>
                </a:solidFill>
                <a:latin typeface="Times New Roman" panose="02020603050405020304" pitchFamily="18" charset="0"/>
              </a:rPr>
              <a:pPr>
                <a:lnSpc>
                  <a:spcPct val="95000"/>
                </a:lnSpc>
              </a:pPr>
              <a:t>27</a:t>
            </a:fld>
            <a:endParaRPr lang="en-US" altLang="en-US">
              <a:solidFill>
                <a:srgbClr val="000000"/>
              </a:solidFill>
              <a:latin typeface="Times New Roman" panose="02020603050405020304" pitchFamily="18" charset="0"/>
            </a:endParaRPr>
          </a:p>
        </p:txBody>
      </p:sp>
      <p:sp>
        <p:nvSpPr>
          <p:cNvPr id="45059"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5060"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19826278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7106"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1DA9DA4A-6EA3-4B08-99F3-06AB41A3DFC2}" type="slidenum">
              <a:rPr lang="en-US" altLang="en-US">
                <a:solidFill>
                  <a:srgbClr val="000000"/>
                </a:solidFill>
                <a:latin typeface="Times New Roman" panose="02020603050405020304" pitchFamily="18" charset="0"/>
              </a:rPr>
              <a:pPr>
                <a:lnSpc>
                  <a:spcPct val="95000"/>
                </a:lnSpc>
              </a:pPr>
              <a:t>28</a:t>
            </a:fld>
            <a:endParaRPr lang="en-US" altLang="en-US">
              <a:solidFill>
                <a:srgbClr val="000000"/>
              </a:solidFill>
              <a:latin typeface="Times New Roman" panose="02020603050405020304" pitchFamily="18" charset="0"/>
            </a:endParaRPr>
          </a:p>
        </p:txBody>
      </p:sp>
      <p:sp>
        <p:nvSpPr>
          <p:cNvPr id="47107"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7108"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3753232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9154"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3D08E9AF-CCB9-4B13-B2AB-634239651B06}" type="slidenum">
              <a:rPr lang="en-US" altLang="en-US">
                <a:solidFill>
                  <a:srgbClr val="000000"/>
                </a:solidFill>
                <a:latin typeface="Times New Roman" panose="02020603050405020304" pitchFamily="18" charset="0"/>
              </a:rPr>
              <a:pPr>
                <a:lnSpc>
                  <a:spcPct val="95000"/>
                </a:lnSpc>
              </a:pPr>
              <a:t>29</a:t>
            </a:fld>
            <a:endParaRPr lang="en-US" altLang="en-US">
              <a:solidFill>
                <a:srgbClr val="000000"/>
              </a:solidFill>
              <a:latin typeface="Times New Roman" panose="02020603050405020304" pitchFamily="18" charset="0"/>
            </a:endParaRPr>
          </a:p>
        </p:txBody>
      </p:sp>
      <p:sp>
        <p:nvSpPr>
          <p:cNvPr id="49155"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9156"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31587142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1202"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108E9DEE-AE8C-4B9C-A72D-A06DA0655DFC}" type="slidenum">
              <a:rPr lang="en-US" altLang="en-US">
                <a:solidFill>
                  <a:srgbClr val="000000"/>
                </a:solidFill>
                <a:latin typeface="Times New Roman" panose="02020603050405020304" pitchFamily="18" charset="0"/>
              </a:rPr>
              <a:pPr>
                <a:lnSpc>
                  <a:spcPct val="95000"/>
                </a:lnSpc>
              </a:pPr>
              <a:t>30</a:t>
            </a:fld>
            <a:endParaRPr lang="en-US" altLang="en-US">
              <a:solidFill>
                <a:srgbClr val="000000"/>
              </a:solidFill>
              <a:latin typeface="Times New Roman" panose="02020603050405020304" pitchFamily="18" charset="0"/>
            </a:endParaRPr>
          </a:p>
        </p:txBody>
      </p:sp>
      <p:sp>
        <p:nvSpPr>
          <p:cNvPr id="51203"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1204"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38035093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3250"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69B76317-02AB-4C8C-BB73-BFDFA3F20E6C}" type="slidenum">
              <a:rPr lang="en-US" altLang="en-US">
                <a:solidFill>
                  <a:srgbClr val="000000"/>
                </a:solidFill>
                <a:latin typeface="Times New Roman" panose="02020603050405020304" pitchFamily="18" charset="0"/>
              </a:rPr>
              <a:pPr>
                <a:lnSpc>
                  <a:spcPct val="95000"/>
                </a:lnSpc>
              </a:pPr>
              <a:t>31</a:t>
            </a:fld>
            <a:endParaRPr lang="en-US" altLang="en-US">
              <a:solidFill>
                <a:srgbClr val="000000"/>
              </a:solidFill>
              <a:latin typeface="Times New Roman" panose="02020603050405020304" pitchFamily="18" charset="0"/>
            </a:endParaRPr>
          </a:p>
        </p:txBody>
      </p:sp>
      <p:sp>
        <p:nvSpPr>
          <p:cNvPr id="53251"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3252"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8604739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5298"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F678A53E-BF3C-4E05-80BB-C79674EC2811}" type="slidenum">
              <a:rPr lang="en-US" altLang="en-US">
                <a:solidFill>
                  <a:srgbClr val="000000"/>
                </a:solidFill>
                <a:latin typeface="Times New Roman" panose="02020603050405020304" pitchFamily="18" charset="0"/>
              </a:rPr>
              <a:pPr>
                <a:lnSpc>
                  <a:spcPct val="95000"/>
                </a:lnSpc>
              </a:pPr>
              <a:t>32</a:t>
            </a:fld>
            <a:endParaRPr lang="en-US" altLang="en-US">
              <a:solidFill>
                <a:srgbClr val="000000"/>
              </a:solidFill>
              <a:latin typeface="Times New Roman" panose="02020603050405020304" pitchFamily="18" charset="0"/>
            </a:endParaRPr>
          </a:p>
        </p:txBody>
      </p:sp>
      <p:sp>
        <p:nvSpPr>
          <p:cNvPr id="55299"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5300"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28121786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7346"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E509C4CD-32C1-4AC0-8185-F39788BAB410}" type="slidenum">
              <a:rPr lang="en-US" altLang="en-US">
                <a:solidFill>
                  <a:srgbClr val="000000"/>
                </a:solidFill>
                <a:latin typeface="Times New Roman" panose="02020603050405020304" pitchFamily="18" charset="0"/>
              </a:rPr>
              <a:pPr>
                <a:lnSpc>
                  <a:spcPct val="95000"/>
                </a:lnSpc>
              </a:pPr>
              <a:t>33</a:t>
            </a:fld>
            <a:endParaRPr lang="en-US" altLang="en-US">
              <a:solidFill>
                <a:srgbClr val="000000"/>
              </a:solidFill>
              <a:latin typeface="Times New Roman" panose="02020603050405020304" pitchFamily="18" charset="0"/>
            </a:endParaRPr>
          </a:p>
        </p:txBody>
      </p:sp>
      <p:sp>
        <p:nvSpPr>
          <p:cNvPr id="57347"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7348"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36066732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9394"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04B51C47-B1CA-4A3C-BF84-3EF72FCFC171}" type="slidenum">
              <a:rPr lang="en-US" altLang="en-US">
                <a:solidFill>
                  <a:srgbClr val="000000"/>
                </a:solidFill>
                <a:latin typeface="Times New Roman" panose="02020603050405020304" pitchFamily="18" charset="0"/>
              </a:rPr>
              <a:pPr>
                <a:lnSpc>
                  <a:spcPct val="95000"/>
                </a:lnSpc>
              </a:pPr>
              <a:t>34</a:t>
            </a:fld>
            <a:endParaRPr lang="en-US" altLang="en-US">
              <a:solidFill>
                <a:srgbClr val="000000"/>
              </a:solidFill>
              <a:latin typeface="Times New Roman" panose="02020603050405020304" pitchFamily="18" charset="0"/>
            </a:endParaRPr>
          </a:p>
        </p:txBody>
      </p:sp>
      <p:sp>
        <p:nvSpPr>
          <p:cNvPr id="59395"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9396"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18943120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42"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85271DFD-D63C-4311-AE65-D1F015E6A580}" type="slidenum">
              <a:rPr lang="en-US" altLang="en-US">
                <a:solidFill>
                  <a:srgbClr val="000000"/>
                </a:solidFill>
                <a:latin typeface="Times New Roman" panose="02020603050405020304" pitchFamily="18" charset="0"/>
              </a:rPr>
              <a:pPr>
                <a:lnSpc>
                  <a:spcPct val="95000"/>
                </a:lnSpc>
              </a:pPr>
              <a:t>35</a:t>
            </a:fld>
            <a:endParaRPr lang="en-US" altLang="en-US">
              <a:solidFill>
                <a:srgbClr val="000000"/>
              </a:solidFill>
              <a:latin typeface="Times New Roman" panose="02020603050405020304" pitchFamily="18" charset="0"/>
            </a:endParaRPr>
          </a:p>
        </p:txBody>
      </p:sp>
      <p:sp>
        <p:nvSpPr>
          <p:cNvPr id="61443"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44"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12992887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3490"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99F3C183-CD31-4D6E-84F1-77AE253DDC2E}" type="slidenum">
              <a:rPr lang="en-US" altLang="en-US">
                <a:solidFill>
                  <a:srgbClr val="000000"/>
                </a:solidFill>
                <a:latin typeface="Times New Roman" panose="02020603050405020304" pitchFamily="18" charset="0"/>
              </a:rPr>
              <a:pPr>
                <a:lnSpc>
                  <a:spcPct val="95000"/>
                </a:lnSpc>
              </a:pPr>
              <a:t>36</a:t>
            </a:fld>
            <a:endParaRPr lang="en-US" altLang="en-US">
              <a:solidFill>
                <a:srgbClr val="000000"/>
              </a:solidFill>
              <a:latin typeface="Times New Roman" panose="02020603050405020304" pitchFamily="18" charset="0"/>
            </a:endParaRPr>
          </a:p>
        </p:txBody>
      </p:sp>
      <p:sp>
        <p:nvSpPr>
          <p:cNvPr id="63491"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3492"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5075731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60475" y="1236663"/>
            <a:ext cx="7559675" cy="2632075"/>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260475" y="3970338"/>
            <a:ext cx="7559675" cy="18256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Rectangle 3"/>
          <p:cNvSpPr>
            <a:spLocks noGrp="1" noChangeArrowheads="1"/>
          </p:cNvSpPr>
          <p:nvPr>
            <p:ph type="dt" idx="10"/>
          </p:nvPr>
        </p:nvSpPr>
        <p:spPr>
          <a:ln/>
        </p:spPr>
        <p:txBody>
          <a:bodyPr/>
          <a:lstStyle>
            <a:lvl1pPr>
              <a:defRPr/>
            </a:lvl1pPr>
          </a:lstStyle>
          <a:p>
            <a:pPr>
              <a:defRPr/>
            </a:pPr>
            <a:endParaRPr lang="en-US" altLang="en-US"/>
          </a:p>
        </p:txBody>
      </p:sp>
      <p:sp>
        <p:nvSpPr>
          <p:cNvPr id="5" name="Rectangle 4"/>
          <p:cNvSpPr>
            <a:spLocks noGrp="1" noChangeArrowheads="1"/>
          </p:cNvSpPr>
          <p:nvPr>
            <p:ph type="ftr" idx="11"/>
          </p:nvPr>
        </p:nvSpPr>
        <p:spPr>
          <a:ln/>
        </p:spPr>
        <p:txBody>
          <a:bodyPr/>
          <a:lstStyle>
            <a:lvl1pPr>
              <a:defRPr/>
            </a:lvl1pPr>
          </a:lstStyle>
          <a:p>
            <a:pPr>
              <a:defRPr/>
            </a:pPr>
            <a:endParaRPr lang="en-US" altLang="en-US"/>
          </a:p>
        </p:txBody>
      </p:sp>
      <p:sp>
        <p:nvSpPr>
          <p:cNvPr id="6" name="Rectangle 5"/>
          <p:cNvSpPr>
            <a:spLocks noGrp="1" noChangeArrowheads="1"/>
          </p:cNvSpPr>
          <p:nvPr>
            <p:ph type="sldNum" idx="12"/>
          </p:nvPr>
        </p:nvSpPr>
        <p:spPr>
          <a:ln/>
        </p:spPr>
        <p:txBody>
          <a:bodyPr/>
          <a:lstStyle>
            <a:lvl1pPr>
              <a:defRPr/>
            </a:lvl1pPr>
          </a:lstStyle>
          <a:p>
            <a:pPr>
              <a:defRPr/>
            </a:pPr>
            <a:fld id="{EA08EA25-3F47-46F7-81AA-17A31CC7A6D0}" type="slidenum">
              <a:rPr lang="en-US" altLang="en-US"/>
              <a:pPr>
                <a:defRPr/>
              </a:pPr>
              <a:t>‹#›</a:t>
            </a:fld>
            <a:endParaRPr lang="en-US" altLang="en-US"/>
          </a:p>
        </p:txBody>
      </p:sp>
    </p:spTree>
    <p:extLst>
      <p:ext uri="{BB962C8B-B14F-4D97-AF65-F5344CB8AC3E}">
        <p14:creationId xmlns:p14="http://schemas.microsoft.com/office/powerpoint/2010/main" val="16071558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dt" idx="10"/>
          </p:nvPr>
        </p:nvSpPr>
        <p:spPr>
          <a:ln/>
        </p:spPr>
        <p:txBody>
          <a:bodyPr/>
          <a:lstStyle>
            <a:lvl1pPr>
              <a:defRPr/>
            </a:lvl1pPr>
          </a:lstStyle>
          <a:p>
            <a:pPr>
              <a:defRPr/>
            </a:pPr>
            <a:endParaRPr lang="en-US" altLang="en-US"/>
          </a:p>
        </p:txBody>
      </p:sp>
      <p:sp>
        <p:nvSpPr>
          <p:cNvPr id="5" name="Rectangle 4"/>
          <p:cNvSpPr>
            <a:spLocks noGrp="1" noChangeArrowheads="1"/>
          </p:cNvSpPr>
          <p:nvPr>
            <p:ph type="ftr" idx="11"/>
          </p:nvPr>
        </p:nvSpPr>
        <p:spPr>
          <a:ln/>
        </p:spPr>
        <p:txBody>
          <a:bodyPr/>
          <a:lstStyle>
            <a:lvl1pPr>
              <a:defRPr/>
            </a:lvl1pPr>
          </a:lstStyle>
          <a:p>
            <a:pPr>
              <a:defRPr/>
            </a:pPr>
            <a:endParaRPr lang="en-US" altLang="en-US"/>
          </a:p>
        </p:txBody>
      </p:sp>
      <p:sp>
        <p:nvSpPr>
          <p:cNvPr id="6" name="Rectangle 5"/>
          <p:cNvSpPr>
            <a:spLocks noGrp="1" noChangeArrowheads="1"/>
          </p:cNvSpPr>
          <p:nvPr>
            <p:ph type="sldNum" idx="12"/>
          </p:nvPr>
        </p:nvSpPr>
        <p:spPr>
          <a:ln/>
        </p:spPr>
        <p:txBody>
          <a:bodyPr/>
          <a:lstStyle>
            <a:lvl1pPr>
              <a:defRPr/>
            </a:lvl1pPr>
          </a:lstStyle>
          <a:p>
            <a:pPr>
              <a:defRPr/>
            </a:pPr>
            <a:fld id="{9F9A4F24-45FA-4033-A17F-927DF5ED43F3}" type="slidenum">
              <a:rPr lang="en-US" altLang="en-US"/>
              <a:pPr>
                <a:defRPr/>
              </a:pPr>
              <a:t>‹#›</a:t>
            </a:fld>
            <a:endParaRPr lang="en-US" altLang="en-US"/>
          </a:p>
        </p:txBody>
      </p:sp>
    </p:spTree>
    <p:extLst>
      <p:ext uri="{BB962C8B-B14F-4D97-AF65-F5344CB8AC3E}">
        <p14:creationId xmlns:p14="http://schemas.microsoft.com/office/powerpoint/2010/main" val="12147555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7388" y="1884363"/>
            <a:ext cx="8694737" cy="31448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87388" y="5059363"/>
            <a:ext cx="8694737" cy="16525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Rectangle 3"/>
          <p:cNvSpPr>
            <a:spLocks noGrp="1" noChangeArrowheads="1"/>
          </p:cNvSpPr>
          <p:nvPr>
            <p:ph type="dt" idx="10"/>
          </p:nvPr>
        </p:nvSpPr>
        <p:spPr>
          <a:ln/>
        </p:spPr>
        <p:txBody>
          <a:bodyPr/>
          <a:lstStyle>
            <a:lvl1pPr>
              <a:defRPr/>
            </a:lvl1pPr>
          </a:lstStyle>
          <a:p>
            <a:pPr>
              <a:defRPr/>
            </a:pPr>
            <a:endParaRPr lang="en-US" altLang="en-US"/>
          </a:p>
        </p:txBody>
      </p:sp>
      <p:sp>
        <p:nvSpPr>
          <p:cNvPr id="5" name="Rectangle 4"/>
          <p:cNvSpPr>
            <a:spLocks noGrp="1" noChangeArrowheads="1"/>
          </p:cNvSpPr>
          <p:nvPr>
            <p:ph type="ftr" idx="11"/>
          </p:nvPr>
        </p:nvSpPr>
        <p:spPr>
          <a:ln/>
        </p:spPr>
        <p:txBody>
          <a:bodyPr/>
          <a:lstStyle>
            <a:lvl1pPr>
              <a:defRPr/>
            </a:lvl1pPr>
          </a:lstStyle>
          <a:p>
            <a:pPr>
              <a:defRPr/>
            </a:pPr>
            <a:endParaRPr lang="en-US" altLang="en-US"/>
          </a:p>
        </p:txBody>
      </p:sp>
      <p:sp>
        <p:nvSpPr>
          <p:cNvPr id="6" name="Rectangle 5"/>
          <p:cNvSpPr>
            <a:spLocks noGrp="1" noChangeArrowheads="1"/>
          </p:cNvSpPr>
          <p:nvPr>
            <p:ph type="sldNum" idx="12"/>
          </p:nvPr>
        </p:nvSpPr>
        <p:spPr>
          <a:ln/>
        </p:spPr>
        <p:txBody>
          <a:bodyPr/>
          <a:lstStyle>
            <a:lvl1pPr>
              <a:defRPr/>
            </a:lvl1pPr>
          </a:lstStyle>
          <a:p>
            <a:pPr>
              <a:defRPr/>
            </a:pPr>
            <a:fld id="{3B77100A-065B-4065-B1F9-0B036636A79A}" type="slidenum">
              <a:rPr lang="en-US" altLang="en-US"/>
              <a:pPr>
                <a:defRPr/>
              </a:pPr>
              <a:t>‹#›</a:t>
            </a:fld>
            <a:endParaRPr lang="en-US" altLang="en-US"/>
          </a:p>
        </p:txBody>
      </p:sp>
    </p:spTree>
    <p:extLst>
      <p:ext uri="{BB962C8B-B14F-4D97-AF65-F5344CB8AC3E}">
        <p14:creationId xmlns:p14="http://schemas.microsoft.com/office/powerpoint/2010/main" val="15237735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92163" y="1979613"/>
            <a:ext cx="4062412" cy="39576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06975" y="1979613"/>
            <a:ext cx="4064000" cy="39576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3"/>
          <p:cNvSpPr>
            <a:spLocks noGrp="1" noChangeArrowheads="1"/>
          </p:cNvSpPr>
          <p:nvPr>
            <p:ph type="dt" idx="10"/>
          </p:nvPr>
        </p:nvSpPr>
        <p:spPr>
          <a:ln/>
        </p:spPr>
        <p:txBody>
          <a:bodyPr/>
          <a:lstStyle>
            <a:lvl1pPr>
              <a:defRPr/>
            </a:lvl1pPr>
          </a:lstStyle>
          <a:p>
            <a:pPr>
              <a:defRPr/>
            </a:pPr>
            <a:endParaRPr lang="en-US" altLang="en-US"/>
          </a:p>
        </p:txBody>
      </p:sp>
      <p:sp>
        <p:nvSpPr>
          <p:cNvPr id="6" name="Rectangle 4"/>
          <p:cNvSpPr>
            <a:spLocks noGrp="1" noChangeArrowheads="1"/>
          </p:cNvSpPr>
          <p:nvPr>
            <p:ph type="ftr" idx="11"/>
          </p:nvPr>
        </p:nvSpPr>
        <p:spPr>
          <a:ln/>
        </p:spPr>
        <p:txBody>
          <a:bodyPr/>
          <a:lstStyle>
            <a:lvl1pPr>
              <a:defRPr/>
            </a:lvl1pPr>
          </a:lstStyle>
          <a:p>
            <a:pPr>
              <a:defRPr/>
            </a:pPr>
            <a:endParaRPr lang="en-US" altLang="en-US"/>
          </a:p>
        </p:txBody>
      </p:sp>
      <p:sp>
        <p:nvSpPr>
          <p:cNvPr id="7" name="Rectangle 5"/>
          <p:cNvSpPr>
            <a:spLocks noGrp="1" noChangeArrowheads="1"/>
          </p:cNvSpPr>
          <p:nvPr>
            <p:ph type="sldNum" idx="12"/>
          </p:nvPr>
        </p:nvSpPr>
        <p:spPr>
          <a:ln/>
        </p:spPr>
        <p:txBody>
          <a:bodyPr/>
          <a:lstStyle>
            <a:lvl1pPr>
              <a:defRPr/>
            </a:lvl1pPr>
          </a:lstStyle>
          <a:p>
            <a:pPr>
              <a:defRPr/>
            </a:pPr>
            <a:fld id="{0597F139-844B-4F43-AA73-0B7CE5903C7E}" type="slidenum">
              <a:rPr lang="en-US" altLang="en-US"/>
              <a:pPr>
                <a:defRPr/>
              </a:pPr>
              <a:t>‹#›</a:t>
            </a:fld>
            <a:endParaRPr lang="en-US" altLang="en-US"/>
          </a:p>
        </p:txBody>
      </p:sp>
    </p:spTree>
    <p:extLst>
      <p:ext uri="{BB962C8B-B14F-4D97-AF65-F5344CB8AC3E}">
        <p14:creationId xmlns:p14="http://schemas.microsoft.com/office/powerpoint/2010/main" val="31524245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93738" y="403225"/>
            <a:ext cx="8694737" cy="1460500"/>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93738" y="1852613"/>
            <a:ext cx="426561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93738" y="2760663"/>
            <a:ext cx="4265612" cy="40624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03813" y="1852613"/>
            <a:ext cx="428466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103813" y="2760663"/>
            <a:ext cx="4284662" cy="40624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3"/>
          <p:cNvSpPr>
            <a:spLocks noGrp="1" noChangeArrowheads="1"/>
          </p:cNvSpPr>
          <p:nvPr>
            <p:ph type="dt" idx="10"/>
          </p:nvPr>
        </p:nvSpPr>
        <p:spPr>
          <a:ln/>
        </p:spPr>
        <p:txBody>
          <a:bodyPr/>
          <a:lstStyle>
            <a:lvl1pPr>
              <a:defRPr/>
            </a:lvl1pPr>
          </a:lstStyle>
          <a:p>
            <a:pPr>
              <a:defRPr/>
            </a:pPr>
            <a:endParaRPr lang="en-US" altLang="en-US"/>
          </a:p>
        </p:txBody>
      </p:sp>
      <p:sp>
        <p:nvSpPr>
          <p:cNvPr id="8" name="Rectangle 4"/>
          <p:cNvSpPr>
            <a:spLocks noGrp="1" noChangeArrowheads="1"/>
          </p:cNvSpPr>
          <p:nvPr>
            <p:ph type="ftr" idx="11"/>
          </p:nvPr>
        </p:nvSpPr>
        <p:spPr>
          <a:ln/>
        </p:spPr>
        <p:txBody>
          <a:bodyPr/>
          <a:lstStyle>
            <a:lvl1pPr>
              <a:defRPr/>
            </a:lvl1pPr>
          </a:lstStyle>
          <a:p>
            <a:pPr>
              <a:defRPr/>
            </a:pPr>
            <a:endParaRPr lang="en-US" altLang="en-US"/>
          </a:p>
        </p:txBody>
      </p:sp>
      <p:sp>
        <p:nvSpPr>
          <p:cNvPr id="9" name="Rectangle 5"/>
          <p:cNvSpPr>
            <a:spLocks noGrp="1" noChangeArrowheads="1"/>
          </p:cNvSpPr>
          <p:nvPr>
            <p:ph type="sldNum" idx="12"/>
          </p:nvPr>
        </p:nvSpPr>
        <p:spPr>
          <a:ln/>
        </p:spPr>
        <p:txBody>
          <a:bodyPr/>
          <a:lstStyle>
            <a:lvl1pPr>
              <a:defRPr/>
            </a:lvl1pPr>
          </a:lstStyle>
          <a:p>
            <a:pPr>
              <a:defRPr/>
            </a:pPr>
            <a:fld id="{344557A7-E38A-4564-984F-9B19D0D015D9}" type="slidenum">
              <a:rPr lang="en-US" altLang="en-US"/>
              <a:pPr>
                <a:defRPr/>
              </a:pPr>
              <a:t>‹#›</a:t>
            </a:fld>
            <a:endParaRPr lang="en-US" altLang="en-US"/>
          </a:p>
        </p:txBody>
      </p:sp>
    </p:spTree>
    <p:extLst>
      <p:ext uri="{BB962C8B-B14F-4D97-AF65-F5344CB8AC3E}">
        <p14:creationId xmlns:p14="http://schemas.microsoft.com/office/powerpoint/2010/main" val="42949499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3"/>
          <p:cNvSpPr>
            <a:spLocks noGrp="1" noChangeArrowheads="1"/>
          </p:cNvSpPr>
          <p:nvPr>
            <p:ph type="dt" idx="10"/>
          </p:nvPr>
        </p:nvSpPr>
        <p:spPr>
          <a:ln/>
        </p:spPr>
        <p:txBody>
          <a:bodyPr/>
          <a:lstStyle>
            <a:lvl1pPr>
              <a:defRPr/>
            </a:lvl1pPr>
          </a:lstStyle>
          <a:p>
            <a:pPr>
              <a:defRPr/>
            </a:pPr>
            <a:endParaRPr lang="en-US" altLang="en-US"/>
          </a:p>
        </p:txBody>
      </p:sp>
      <p:sp>
        <p:nvSpPr>
          <p:cNvPr id="4" name="Rectangle 4"/>
          <p:cNvSpPr>
            <a:spLocks noGrp="1" noChangeArrowheads="1"/>
          </p:cNvSpPr>
          <p:nvPr>
            <p:ph type="ftr" idx="11"/>
          </p:nvPr>
        </p:nvSpPr>
        <p:spPr>
          <a:ln/>
        </p:spPr>
        <p:txBody>
          <a:bodyPr/>
          <a:lstStyle>
            <a:lvl1pPr>
              <a:defRPr/>
            </a:lvl1pPr>
          </a:lstStyle>
          <a:p>
            <a:pPr>
              <a:defRPr/>
            </a:pPr>
            <a:endParaRPr lang="en-US" altLang="en-US"/>
          </a:p>
        </p:txBody>
      </p:sp>
      <p:sp>
        <p:nvSpPr>
          <p:cNvPr id="5" name="Rectangle 5"/>
          <p:cNvSpPr>
            <a:spLocks noGrp="1" noChangeArrowheads="1"/>
          </p:cNvSpPr>
          <p:nvPr>
            <p:ph type="sldNum" idx="12"/>
          </p:nvPr>
        </p:nvSpPr>
        <p:spPr>
          <a:ln/>
        </p:spPr>
        <p:txBody>
          <a:bodyPr/>
          <a:lstStyle>
            <a:lvl1pPr>
              <a:defRPr/>
            </a:lvl1pPr>
          </a:lstStyle>
          <a:p>
            <a:pPr>
              <a:defRPr/>
            </a:pPr>
            <a:fld id="{1F2377F2-6CCC-43F4-89BD-49646D4BFF22}" type="slidenum">
              <a:rPr lang="en-US" altLang="en-US"/>
              <a:pPr>
                <a:defRPr/>
              </a:pPr>
              <a:t>‹#›</a:t>
            </a:fld>
            <a:endParaRPr lang="en-US" altLang="en-US"/>
          </a:p>
        </p:txBody>
      </p:sp>
    </p:spTree>
    <p:extLst>
      <p:ext uri="{BB962C8B-B14F-4D97-AF65-F5344CB8AC3E}">
        <p14:creationId xmlns:p14="http://schemas.microsoft.com/office/powerpoint/2010/main" val="13884332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dt" idx="10"/>
          </p:nvPr>
        </p:nvSpPr>
        <p:spPr>
          <a:ln/>
        </p:spPr>
        <p:txBody>
          <a:bodyPr/>
          <a:lstStyle>
            <a:lvl1pPr>
              <a:defRPr/>
            </a:lvl1pPr>
          </a:lstStyle>
          <a:p>
            <a:pPr>
              <a:defRPr/>
            </a:pPr>
            <a:endParaRPr lang="en-US" altLang="en-US"/>
          </a:p>
        </p:txBody>
      </p:sp>
      <p:sp>
        <p:nvSpPr>
          <p:cNvPr id="3" name="Rectangle 4"/>
          <p:cNvSpPr>
            <a:spLocks noGrp="1" noChangeArrowheads="1"/>
          </p:cNvSpPr>
          <p:nvPr>
            <p:ph type="ftr" idx="11"/>
          </p:nvPr>
        </p:nvSpPr>
        <p:spPr>
          <a:ln/>
        </p:spPr>
        <p:txBody>
          <a:bodyPr/>
          <a:lstStyle>
            <a:lvl1pPr>
              <a:defRPr/>
            </a:lvl1pPr>
          </a:lstStyle>
          <a:p>
            <a:pPr>
              <a:defRPr/>
            </a:pPr>
            <a:endParaRPr lang="en-US" altLang="en-US"/>
          </a:p>
        </p:txBody>
      </p:sp>
      <p:sp>
        <p:nvSpPr>
          <p:cNvPr id="4" name="Rectangle 5"/>
          <p:cNvSpPr>
            <a:spLocks noGrp="1" noChangeArrowheads="1"/>
          </p:cNvSpPr>
          <p:nvPr>
            <p:ph type="sldNum" idx="12"/>
          </p:nvPr>
        </p:nvSpPr>
        <p:spPr>
          <a:ln/>
        </p:spPr>
        <p:txBody>
          <a:bodyPr/>
          <a:lstStyle>
            <a:lvl1pPr>
              <a:defRPr/>
            </a:lvl1pPr>
          </a:lstStyle>
          <a:p>
            <a:pPr>
              <a:defRPr/>
            </a:pPr>
            <a:fld id="{7AF035D6-5EEC-48A5-9626-CEC21147DEED}" type="slidenum">
              <a:rPr lang="en-US" altLang="en-US"/>
              <a:pPr>
                <a:defRPr/>
              </a:pPr>
              <a:t>‹#›</a:t>
            </a:fld>
            <a:endParaRPr lang="en-US" altLang="en-US"/>
          </a:p>
        </p:txBody>
      </p:sp>
    </p:spTree>
    <p:extLst>
      <p:ext uri="{BB962C8B-B14F-4D97-AF65-F5344CB8AC3E}">
        <p14:creationId xmlns:p14="http://schemas.microsoft.com/office/powerpoint/2010/main" val="36557652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4286250" y="1089025"/>
            <a:ext cx="5102225" cy="53721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Rectangle 3"/>
          <p:cNvSpPr>
            <a:spLocks noGrp="1" noChangeArrowheads="1"/>
          </p:cNvSpPr>
          <p:nvPr>
            <p:ph type="dt" idx="10"/>
          </p:nvPr>
        </p:nvSpPr>
        <p:spPr>
          <a:ln/>
        </p:spPr>
        <p:txBody>
          <a:bodyPr/>
          <a:lstStyle>
            <a:lvl1pPr>
              <a:defRPr/>
            </a:lvl1pPr>
          </a:lstStyle>
          <a:p>
            <a:pPr>
              <a:defRPr/>
            </a:pPr>
            <a:endParaRPr lang="en-US" altLang="en-US"/>
          </a:p>
        </p:txBody>
      </p:sp>
      <p:sp>
        <p:nvSpPr>
          <p:cNvPr id="6" name="Rectangle 4"/>
          <p:cNvSpPr>
            <a:spLocks noGrp="1" noChangeArrowheads="1"/>
          </p:cNvSpPr>
          <p:nvPr>
            <p:ph type="ftr" idx="11"/>
          </p:nvPr>
        </p:nvSpPr>
        <p:spPr>
          <a:ln/>
        </p:spPr>
        <p:txBody>
          <a:bodyPr/>
          <a:lstStyle>
            <a:lvl1pPr>
              <a:defRPr/>
            </a:lvl1pPr>
          </a:lstStyle>
          <a:p>
            <a:pPr>
              <a:defRPr/>
            </a:pPr>
            <a:endParaRPr lang="en-US" altLang="en-US"/>
          </a:p>
        </p:txBody>
      </p:sp>
      <p:sp>
        <p:nvSpPr>
          <p:cNvPr id="7" name="Rectangle 5"/>
          <p:cNvSpPr>
            <a:spLocks noGrp="1" noChangeArrowheads="1"/>
          </p:cNvSpPr>
          <p:nvPr>
            <p:ph type="sldNum" idx="12"/>
          </p:nvPr>
        </p:nvSpPr>
        <p:spPr>
          <a:ln/>
        </p:spPr>
        <p:txBody>
          <a:bodyPr/>
          <a:lstStyle>
            <a:lvl1pPr>
              <a:defRPr/>
            </a:lvl1pPr>
          </a:lstStyle>
          <a:p>
            <a:pPr>
              <a:defRPr/>
            </a:pPr>
            <a:fld id="{0B5CD2A0-0FEF-4570-AA80-199DD942639E}" type="slidenum">
              <a:rPr lang="en-US" altLang="en-US"/>
              <a:pPr>
                <a:defRPr/>
              </a:pPr>
              <a:t>‹#›</a:t>
            </a:fld>
            <a:endParaRPr lang="en-US" altLang="en-US"/>
          </a:p>
        </p:txBody>
      </p:sp>
    </p:spTree>
    <p:extLst>
      <p:ext uri="{BB962C8B-B14F-4D97-AF65-F5344CB8AC3E}">
        <p14:creationId xmlns:p14="http://schemas.microsoft.com/office/powerpoint/2010/main" val="19546932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4286250" y="1089025"/>
            <a:ext cx="5102225" cy="5372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Rectangle 3"/>
          <p:cNvSpPr>
            <a:spLocks noGrp="1" noChangeArrowheads="1"/>
          </p:cNvSpPr>
          <p:nvPr>
            <p:ph type="dt" idx="10"/>
          </p:nvPr>
        </p:nvSpPr>
        <p:spPr>
          <a:ln/>
        </p:spPr>
        <p:txBody>
          <a:bodyPr/>
          <a:lstStyle>
            <a:lvl1pPr>
              <a:defRPr/>
            </a:lvl1pPr>
          </a:lstStyle>
          <a:p>
            <a:pPr>
              <a:defRPr/>
            </a:pPr>
            <a:endParaRPr lang="en-US" altLang="en-US"/>
          </a:p>
        </p:txBody>
      </p:sp>
      <p:sp>
        <p:nvSpPr>
          <p:cNvPr id="6" name="Rectangle 4"/>
          <p:cNvSpPr>
            <a:spLocks noGrp="1" noChangeArrowheads="1"/>
          </p:cNvSpPr>
          <p:nvPr>
            <p:ph type="ftr" idx="11"/>
          </p:nvPr>
        </p:nvSpPr>
        <p:spPr>
          <a:ln/>
        </p:spPr>
        <p:txBody>
          <a:bodyPr/>
          <a:lstStyle>
            <a:lvl1pPr>
              <a:defRPr/>
            </a:lvl1pPr>
          </a:lstStyle>
          <a:p>
            <a:pPr>
              <a:defRPr/>
            </a:pPr>
            <a:endParaRPr lang="en-US" altLang="en-US"/>
          </a:p>
        </p:txBody>
      </p:sp>
      <p:sp>
        <p:nvSpPr>
          <p:cNvPr id="7" name="Rectangle 5"/>
          <p:cNvSpPr>
            <a:spLocks noGrp="1" noChangeArrowheads="1"/>
          </p:cNvSpPr>
          <p:nvPr>
            <p:ph type="sldNum" idx="12"/>
          </p:nvPr>
        </p:nvSpPr>
        <p:spPr>
          <a:ln/>
        </p:spPr>
        <p:txBody>
          <a:bodyPr/>
          <a:lstStyle>
            <a:lvl1pPr>
              <a:defRPr/>
            </a:lvl1pPr>
          </a:lstStyle>
          <a:p>
            <a:pPr>
              <a:defRPr/>
            </a:pPr>
            <a:fld id="{E870D56C-9141-451E-A738-743502812CB4}" type="slidenum">
              <a:rPr lang="en-US" altLang="en-US"/>
              <a:pPr>
                <a:defRPr/>
              </a:pPr>
              <a:t>‹#›</a:t>
            </a:fld>
            <a:endParaRPr lang="en-US" altLang="en-US"/>
          </a:p>
        </p:txBody>
      </p:sp>
    </p:spTree>
    <p:extLst>
      <p:ext uri="{BB962C8B-B14F-4D97-AF65-F5344CB8AC3E}">
        <p14:creationId xmlns:p14="http://schemas.microsoft.com/office/powerpoint/2010/main" val="36490308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dt" idx="10"/>
          </p:nvPr>
        </p:nvSpPr>
        <p:spPr>
          <a:ln/>
        </p:spPr>
        <p:txBody>
          <a:bodyPr/>
          <a:lstStyle>
            <a:lvl1pPr>
              <a:defRPr/>
            </a:lvl1pPr>
          </a:lstStyle>
          <a:p>
            <a:pPr>
              <a:defRPr/>
            </a:pPr>
            <a:endParaRPr lang="en-US" altLang="en-US"/>
          </a:p>
        </p:txBody>
      </p:sp>
      <p:sp>
        <p:nvSpPr>
          <p:cNvPr id="5" name="Rectangle 4"/>
          <p:cNvSpPr>
            <a:spLocks noGrp="1" noChangeArrowheads="1"/>
          </p:cNvSpPr>
          <p:nvPr>
            <p:ph type="ftr" idx="11"/>
          </p:nvPr>
        </p:nvSpPr>
        <p:spPr>
          <a:ln/>
        </p:spPr>
        <p:txBody>
          <a:bodyPr/>
          <a:lstStyle>
            <a:lvl1pPr>
              <a:defRPr/>
            </a:lvl1pPr>
          </a:lstStyle>
          <a:p>
            <a:pPr>
              <a:defRPr/>
            </a:pPr>
            <a:endParaRPr lang="en-US" altLang="en-US"/>
          </a:p>
        </p:txBody>
      </p:sp>
      <p:sp>
        <p:nvSpPr>
          <p:cNvPr id="6" name="Rectangle 5"/>
          <p:cNvSpPr>
            <a:spLocks noGrp="1" noChangeArrowheads="1"/>
          </p:cNvSpPr>
          <p:nvPr>
            <p:ph type="sldNum" idx="12"/>
          </p:nvPr>
        </p:nvSpPr>
        <p:spPr>
          <a:ln/>
        </p:spPr>
        <p:txBody>
          <a:bodyPr/>
          <a:lstStyle>
            <a:lvl1pPr>
              <a:defRPr/>
            </a:lvl1pPr>
          </a:lstStyle>
          <a:p>
            <a:pPr>
              <a:defRPr/>
            </a:pPr>
            <a:fld id="{A5E0C458-B541-4DD0-81E9-31F56F6E50E1}" type="slidenum">
              <a:rPr lang="en-US" altLang="en-US"/>
              <a:pPr>
                <a:defRPr/>
              </a:pPr>
              <a:t>‹#›</a:t>
            </a:fld>
            <a:endParaRPr lang="en-US" altLang="en-US"/>
          </a:p>
        </p:txBody>
      </p:sp>
    </p:spTree>
    <p:extLst>
      <p:ext uri="{BB962C8B-B14F-4D97-AF65-F5344CB8AC3E}">
        <p14:creationId xmlns:p14="http://schemas.microsoft.com/office/powerpoint/2010/main" val="14022878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45338" y="554038"/>
            <a:ext cx="2212975" cy="53832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03238" y="554038"/>
            <a:ext cx="6489700" cy="53832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dt" idx="10"/>
          </p:nvPr>
        </p:nvSpPr>
        <p:spPr>
          <a:ln/>
        </p:spPr>
        <p:txBody>
          <a:bodyPr/>
          <a:lstStyle>
            <a:lvl1pPr>
              <a:defRPr/>
            </a:lvl1pPr>
          </a:lstStyle>
          <a:p>
            <a:pPr>
              <a:defRPr/>
            </a:pPr>
            <a:endParaRPr lang="en-US" altLang="en-US"/>
          </a:p>
        </p:txBody>
      </p:sp>
      <p:sp>
        <p:nvSpPr>
          <p:cNvPr id="5" name="Rectangle 4"/>
          <p:cNvSpPr>
            <a:spLocks noGrp="1" noChangeArrowheads="1"/>
          </p:cNvSpPr>
          <p:nvPr>
            <p:ph type="ftr" idx="11"/>
          </p:nvPr>
        </p:nvSpPr>
        <p:spPr>
          <a:ln/>
        </p:spPr>
        <p:txBody>
          <a:bodyPr/>
          <a:lstStyle>
            <a:lvl1pPr>
              <a:defRPr/>
            </a:lvl1pPr>
          </a:lstStyle>
          <a:p>
            <a:pPr>
              <a:defRPr/>
            </a:pPr>
            <a:endParaRPr lang="en-US" altLang="en-US"/>
          </a:p>
        </p:txBody>
      </p:sp>
      <p:sp>
        <p:nvSpPr>
          <p:cNvPr id="6" name="Rectangle 5"/>
          <p:cNvSpPr>
            <a:spLocks noGrp="1" noChangeArrowheads="1"/>
          </p:cNvSpPr>
          <p:nvPr>
            <p:ph type="sldNum" idx="12"/>
          </p:nvPr>
        </p:nvSpPr>
        <p:spPr>
          <a:ln/>
        </p:spPr>
        <p:txBody>
          <a:bodyPr/>
          <a:lstStyle>
            <a:lvl1pPr>
              <a:defRPr/>
            </a:lvl1pPr>
          </a:lstStyle>
          <a:p>
            <a:pPr>
              <a:defRPr/>
            </a:pPr>
            <a:fld id="{2ADA147A-6949-4F32-92D5-7D1D62E5BB44}" type="slidenum">
              <a:rPr lang="en-US" altLang="en-US"/>
              <a:pPr>
                <a:defRPr/>
              </a:pPr>
              <a:t>‹#›</a:t>
            </a:fld>
            <a:endParaRPr lang="en-US" altLang="en-US"/>
          </a:p>
        </p:txBody>
      </p:sp>
    </p:spTree>
    <p:extLst>
      <p:ext uri="{BB962C8B-B14F-4D97-AF65-F5344CB8AC3E}">
        <p14:creationId xmlns:p14="http://schemas.microsoft.com/office/powerpoint/2010/main" val="18385350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1"/>
          <p:cNvSpPr>
            <a:spLocks noGrp="1" noChangeArrowheads="1"/>
          </p:cNvSpPr>
          <p:nvPr>
            <p:ph type="title"/>
          </p:nvPr>
        </p:nvSpPr>
        <p:spPr bwMode="auto">
          <a:xfrm>
            <a:off x="503238" y="554038"/>
            <a:ext cx="8855075" cy="1260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GB" altLang="en-US" smtClean="0"/>
              <a:t>Click to edit the title text format</a:t>
            </a:r>
          </a:p>
        </p:txBody>
      </p:sp>
      <p:sp>
        <p:nvSpPr>
          <p:cNvPr id="1027" name="Rectangle 2"/>
          <p:cNvSpPr>
            <a:spLocks noGrp="1" noChangeArrowheads="1"/>
          </p:cNvSpPr>
          <p:nvPr>
            <p:ph type="body" idx="1"/>
          </p:nvPr>
        </p:nvSpPr>
        <p:spPr bwMode="auto">
          <a:xfrm>
            <a:off x="792163" y="1979613"/>
            <a:ext cx="8278812" cy="3957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28224" rIns="0" bIns="0" numCol="1" anchor="t" anchorCtr="0" compatLnSpc="1">
            <a:prstTxWarp prst="textNoShape">
              <a:avLst/>
            </a:prstTxWarp>
          </a:bodyPr>
          <a:lstStyle/>
          <a:p>
            <a:pPr lvl="0"/>
            <a:r>
              <a:rPr lang="en-GB" altLang="en-US" smtClean="0"/>
              <a:t>Click to edit the outline text format</a:t>
            </a:r>
          </a:p>
          <a:p>
            <a:pPr lvl="1"/>
            <a:r>
              <a:rPr lang="en-GB" altLang="en-US" smtClean="0"/>
              <a:t>Second Outline Level</a:t>
            </a:r>
          </a:p>
          <a:p>
            <a:pPr lvl="2"/>
            <a:r>
              <a:rPr lang="en-GB" altLang="en-US" smtClean="0"/>
              <a:t>Third Outline Level</a:t>
            </a:r>
          </a:p>
          <a:p>
            <a:pPr lvl="3"/>
            <a:r>
              <a:rPr lang="en-GB" altLang="en-US" smtClean="0"/>
              <a:t>Fourth Outline Level</a:t>
            </a:r>
          </a:p>
          <a:p>
            <a:pPr lvl="4"/>
            <a:r>
              <a:rPr lang="en-GB" altLang="en-US" smtClean="0"/>
              <a:t>Fifth Outline Level</a:t>
            </a:r>
          </a:p>
          <a:p>
            <a:pPr lvl="4"/>
            <a:r>
              <a:rPr lang="en-GB" altLang="en-US" smtClean="0"/>
              <a:t>Sixth Outline Level</a:t>
            </a:r>
          </a:p>
          <a:p>
            <a:pPr lvl="4"/>
            <a:r>
              <a:rPr lang="en-GB" altLang="en-US" smtClean="0"/>
              <a:t>Seventh Outline Level</a:t>
            </a:r>
          </a:p>
          <a:p>
            <a:pPr lvl="4"/>
            <a:r>
              <a:rPr lang="en-GB" altLang="en-US" smtClean="0"/>
              <a:t>Eighth Outline Level</a:t>
            </a:r>
          </a:p>
          <a:p>
            <a:pPr lvl="4"/>
            <a:r>
              <a:rPr lang="en-GB" altLang="en-US" smtClean="0"/>
              <a:t>Ninth Outline Level</a:t>
            </a:r>
          </a:p>
        </p:txBody>
      </p:sp>
      <p:sp>
        <p:nvSpPr>
          <p:cNvPr id="2" name="Rectangle 3"/>
          <p:cNvSpPr>
            <a:spLocks noGrp="1" noChangeArrowheads="1"/>
          </p:cNvSpPr>
          <p:nvPr>
            <p:ph type="dt"/>
          </p:nvPr>
        </p:nvSpPr>
        <p:spPr bwMode="auto">
          <a:xfrm>
            <a:off x="539750" y="6419850"/>
            <a:ext cx="2346325"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eaLnBrk="1">
              <a:lnSpc>
                <a:spcPct val="95000"/>
              </a:lnSpc>
              <a:buClr>
                <a:srgbClr val="000000"/>
              </a:buClr>
              <a:buSzPct val="100000"/>
              <a:buFont typeface="Times New Roman" panose="02020603050405020304" pitchFamily="18" charset="0"/>
              <a:buNone/>
              <a:tabLst>
                <a:tab pos="723900" algn="l"/>
                <a:tab pos="1447800" algn="l"/>
                <a:tab pos="2171700" algn="l"/>
              </a:tabLst>
              <a:defRPr sz="1400" smtClean="0">
                <a:solidFill>
                  <a:srgbClr val="000000"/>
                </a:solidFill>
                <a:latin typeface="Times New Roman" panose="02020603050405020304" pitchFamily="18" charset="0"/>
                <a:cs typeface="+mn-cs"/>
              </a:defRPr>
            </a:lvl1pPr>
          </a:lstStyle>
          <a:p>
            <a:pPr>
              <a:defRPr/>
            </a:pPr>
            <a:endParaRPr lang="en-US" altLang="en-US"/>
          </a:p>
        </p:txBody>
      </p:sp>
      <p:sp>
        <p:nvSpPr>
          <p:cNvPr id="1028" name="Rectangle 4"/>
          <p:cNvSpPr>
            <a:spLocks noGrp="1" noChangeArrowheads="1"/>
          </p:cNvSpPr>
          <p:nvPr>
            <p:ph type="ftr"/>
          </p:nvPr>
        </p:nvSpPr>
        <p:spPr bwMode="auto">
          <a:xfrm>
            <a:off x="3448050" y="6419850"/>
            <a:ext cx="3194050"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ctr" eaLnBrk="1">
              <a:lnSpc>
                <a:spcPct val="95000"/>
              </a:lnSpc>
              <a:buClr>
                <a:srgbClr val="000000"/>
              </a:buClr>
              <a:buSzPct val="100000"/>
              <a:buFont typeface="Times New Roman" panose="02020603050405020304" pitchFamily="18" charset="0"/>
              <a:buNone/>
              <a:tabLst>
                <a:tab pos="723900" algn="l"/>
                <a:tab pos="1447800" algn="l"/>
                <a:tab pos="2171700" algn="l"/>
                <a:tab pos="2895600" algn="l"/>
              </a:tabLst>
              <a:defRPr sz="1400" smtClean="0">
                <a:solidFill>
                  <a:srgbClr val="000000"/>
                </a:solidFill>
                <a:latin typeface="Times New Roman" panose="02020603050405020304" pitchFamily="18" charset="0"/>
                <a:cs typeface="+mn-cs"/>
              </a:defRPr>
            </a:lvl1pPr>
          </a:lstStyle>
          <a:p>
            <a:pPr>
              <a:defRPr/>
            </a:pPr>
            <a:endParaRPr lang="en-US" altLang="en-US"/>
          </a:p>
        </p:txBody>
      </p:sp>
      <p:sp>
        <p:nvSpPr>
          <p:cNvPr id="1029" name="Rectangle 5"/>
          <p:cNvSpPr>
            <a:spLocks noGrp="1" noChangeArrowheads="1"/>
          </p:cNvSpPr>
          <p:nvPr>
            <p:ph type="sldNum"/>
          </p:nvPr>
        </p:nvSpPr>
        <p:spPr bwMode="auto">
          <a:xfrm>
            <a:off x="7083425" y="6419850"/>
            <a:ext cx="2346325"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eaLnBrk="1">
              <a:lnSpc>
                <a:spcPct val="95000"/>
              </a:lnSpc>
              <a:buClr>
                <a:srgbClr val="000000"/>
              </a:buClr>
              <a:buSzPct val="100000"/>
              <a:buFont typeface="Times New Roman" panose="02020603050405020304" pitchFamily="18" charset="0"/>
              <a:buNone/>
              <a:tabLst>
                <a:tab pos="723900" algn="l"/>
                <a:tab pos="1447800" algn="l"/>
                <a:tab pos="2171700" algn="l"/>
              </a:tabLst>
              <a:defRPr sz="1400" smtClean="0">
                <a:solidFill>
                  <a:srgbClr val="000000"/>
                </a:solidFill>
                <a:latin typeface="Times New Roman" panose="02020603050405020304" pitchFamily="18" charset="0"/>
                <a:cs typeface="+mn-cs"/>
              </a:defRPr>
            </a:lvl1pPr>
          </a:lstStyle>
          <a:p>
            <a:pPr>
              <a:defRPr/>
            </a:pPr>
            <a:fld id="{21D99BFA-4F64-44D9-BDF1-F4DD27A2696D}"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b="1" kern="1200">
          <a:solidFill>
            <a:srgbClr val="000000"/>
          </a:solidFill>
          <a:latin typeface="+mj-lt"/>
          <a:ea typeface="+mj-ea"/>
          <a:cs typeface="+mj-cs"/>
        </a:defRPr>
      </a:lvl1pPr>
      <a:lvl2pPr algn="ctr"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b="1">
          <a:solidFill>
            <a:srgbClr val="000000"/>
          </a:solidFill>
          <a:latin typeface="Arial" panose="020B0604020202020204" pitchFamily="34" charset="0"/>
          <a:cs typeface="Arial Unicode MS" panose="020B0604020202020204" pitchFamily="34" charset="-128"/>
        </a:defRPr>
      </a:lvl2pPr>
      <a:lvl3pPr algn="ctr"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b="1">
          <a:solidFill>
            <a:srgbClr val="000000"/>
          </a:solidFill>
          <a:latin typeface="Arial" panose="020B0604020202020204" pitchFamily="34" charset="0"/>
          <a:cs typeface="Arial Unicode MS" panose="020B0604020202020204" pitchFamily="34" charset="-128"/>
        </a:defRPr>
      </a:lvl3pPr>
      <a:lvl4pPr algn="ctr"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b="1">
          <a:solidFill>
            <a:srgbClr val="000000"/>
          </a:solidFill>
          <a:latin typeface="Arial" panose="020B0604020202020204" pitchFamily="34" charset="0"/>
          <a:cs typeface="Arial Unicode MS" panose="020B0604020202020204" pitchFamily="34" charset="-128"/>
        </a:defRPr>
      </a:lvl4pPr>
      <a:lvl5pPr algn="ctr"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b="1">
          <a:solidFill>
            <a:srgbClr val="000000"/>
          </a:solidFill>
          <a:latin typeface="Arial" panose="020B0604020202020204" pitchFamily="34" charset="0"/>
          <a:cs typeface="Arial Unicode MS" panose="020B0604020202020204" pitchFamily="34" charset="-128"/>
        </a:defRPr>
      </a:lvl5pPr>
      <a:lvl6pPr marL="2514600" indent="-228600" algn="ctr"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b="1">
          <a:solidFill>
            <a:srgbClr val="000000"/>
          </a:solidFill>
          <a:latin typeface="Arial" panose="020B0604020202020204" pitchFamily="34" charset="0"/>
          <a:cs typeface="Arial Unicode MS" panose="020B0604020202020204" pitchFamily="34" charset="-128"/>
        </a:defRPr>
      </a:lvl6pPr>
      <a:lvl7pPr marL="2971800" indent="-228600" algn="ctr"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b="1">
          <a:solidFill>
            <a:srgbClr val="000000"/>
          </a:solidFill>
          <a:latin typeface="Arial" panose="020B0604020202020204" pitchFamily="34" charset="0"/>
          <a:cs typeface="Arial Unicode MS" panose="020B0604020202020204" pitchFamily="34" charset="-128"/>
        </a:defRPr>
      </a:lvl7pPr>
      <a:lvl8pPr marL="3429000" indent="-228600" algn="ctr"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b="1">
          <a:solidFill>
            <a:srgbClr val="000000"/>
          </a:solidFill>
          <a:latin typeface="Arial" panose="020B0604020202020204" pitchFamily="34" charset="0"/>
          <a:cs typeface="Arial Unicode MS" panose="020B0604020202020204" pitchFamily="34" charset="-128"/>
        </a:defRPr>
      </a:lvl8pPr>
      <a:lvl9pPr marL="3886200" indent="-228600" algn="ctr"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b="1">
          <a:solidFill>
            <a:srgbClr val="000000"/>
          </a:solidFill>
          <a:latin typeface="Arial" panose="020B0604020202020204" pitchFamily="34" charset="0"/>
          <a:cs typeface="Arial Unicode MS" panose="020B0604020202020204" pitchFamily="34" charset="-128"/>
        </a:defRPr>
      </a:lvl9pPr>
    </p:titleStyle>
    <p:bodyStyle>
      <a:lvl1pPr marL="342900" indent="-342900" algn="l" defTabSz="449263" rtl="0" eaLnBrk="0" fontAlgn="base" hangingPunct="0">
        <a:lnSpc>
          <a:spcPct val="93000"/>
        </a:lnSpc>
        <a:spcBef>
          <a:spcPct val="0"/>
        </a:spcBef>
        <a:spcAft>
          <a:spcPts val="1425"/>
        </a:spcAft>
        <a:buClr>
          <a:srgbClr val="000000"/>
        </a:buClr>
        <a:buSzPct val="100000"/>
        <a:buFont typeface="Times New Roman" panose="02020603050405020304" pitchFamily="18" charset="0"/>
        <a:defRPr sz="3200" kern="1200">
          <a:solidFill>
            <a:srgbClr val="000080"/>
          </a:solidFill>
          <a:latin typeface="+mn-lt"/>
          <a:ea typeface="+mn-ea"/>
          <a:cs typeface="+mn-cs"/>
        </a:defRPr>
      </a:lvl1pPr>
      <a:lvl2pPr marL="742950" indent="-285750" algn="l" defTabSz="449263" rtl="0" eaLnBrk="0" fontAlgn="base" hangingPunct="0">
        <a:lnSpc>
          <a:spcPct val="93000"/>
        </a:lnSpc>
        <a:spcBef>
          <a:spcPct val="0"/>
        </a:spcBef>
        <a:spcAft>
          <a:spcPts val="1138"/>
        </a:spcAft>
        <a:buClr>
          <a:srgbClr val="000000"/>
        </a:buClr>
        <a:buSzPct val="100000"/>
        <a:buFont typeface="Times New Roman" panose="02020603050405020304" pitchFamily="18" charset="0"/>
        <a:defRPr sz="2800" kern="1200">
          <a:solidFill>
            <a:srgbClr val="000080"/>
          </a:solidFill>
          <a:latin typeface="+mn-lt"/>
          <a:ea typeface="+mn-ea"/>
          <a:cs typeface="+mn-cs"/>
        </a:defRPr>
      </a:lvl2pPr>
      <a:lvl3pPr marL="1143000" indent="-228600" algn="l" defTabSz="449263" rtl="0" eaLnBrk="0" fontAlgn="base" hangingPunct="0">
        <a:lnSpc>
          <a:spcPct val="93000"/>
        </a:lnSpc>
        <a:spcBef>
          <a:spcPct val="0"/>
        </a:spcBef>
        <a:spcAft>
          <a:spcPts val="850"/>
        </a:spcAft>
        <a:buClr>
          <a:srgbClr val="000000"/>
        </a:buClr>
        <a:buSzPct val="100000"/>
        <a:buFont typeface="Times New Roman" panose="02020603050405020304" pitchFamily="18" charset="0"/>
        <a:defRPr sz="2400" kern="1200">
          <a:solidFill>
            <a:srgbClr val="000080"/>
          </a:solidFill>
          <a:latin typeface="+mn-lt"/>
          <a:ea typeface="+mn-ea"/>
          <a:cs typeface="+mn-cs"/>
        </a:defRPr>
      </a:lvl3pPr>
      <a:lvl4pPr marL="1600200" indent="-228600" algn="l" defTabSz="449263" rtl="0" eaLnBrk="0" fontAlgn="base" hangingPunct="0">
        <a:lnSpc>
          <a:spcPct val="93000"/>
        </a:lnSpc>
        <a:spcBef>
          <a:spcPct val="0"/>
        </a:spcBef>
        <a:spcAft>
          <a:spcPts val="575"/>
        </a:spcAft>
        <a:buClr>
          <a:srgbClr val="000000"/>
        </a:buClr>
        <a:buSzPct val="100000"/>
        <a:buFont typeface="Times New Roman" panose="02020603050405020304" pitchFamily="18" charset="0"/>
        <a:defRPr sz="2000" kern="1200">
          <a:solidFill>
            <a:srgbClr val="000080"/>
          </a:solidFill>
          <a:latin typeface="+mn-lt"/>
          <a:ea typeface="+mn-ea"/>
          <a:cs typeface="+mn-cs"/>
        </a:defRPr>
      </a:lvl4pPr>
      <a:lvl5pPr marL="2057400" indent="-228600" algn="l" defTabSz="449263" rtl="0" eaLnBrk="0" fontAlgn="base" hangingPunct="0">
        <a:lnSpc>
          <a:spcPct val="93000"/>
        </a:lnSpc>
        <a:spcBef>
          <a:spcPct val="0"/>
        </a:spcBef>
        <a:spcAft>
          <a:spcPts val="288"/>
        </a:spcAft>
        <a:buClr>
          <a:srgbClr val="000000"/>
        </a:buClr>
        <a:buSzPct val="100000"/>
        <a:buFont typeface="Times New Roman" panose="02020603050405020304" pitchFamily="18" charset="0"/>
        <a:defRPr sz="2000" kern="1200">
          <a:solidFill>
            <a:srgbClr val="00008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
          <p:cNvSpPr>
            <a:spLocks noGrp="1" noChangeArrowheads="1"/>
          </p:cNvSpPr>
          <p:nvPr>
            <p:ph type="title"/>
          </p:nvPr>
        </p:nvSpPr>
        <p:spPr>
          <a:xfrm>
            <a:off x="549275" y="1593850"/>
            <a:ext cx="8856663" cy="1171575"/>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dirty="0" smtClean="0"/>
              <a:t>PCA, EFA, and PA</a:t>
            </a:r>
          </a:p>
        </p:txBody>
      </p:sp>
      <p:sp>
        <p:nvSpPr>
          <p:cNvPr id="3075" name="Rectangle 2"/>
          <p:cNvSpPr>
            <a:spLocks noGrp="1" noChangeArrowheads="1"/>
          </p:cNvSpPr>
          <p:nvPr>
            <p:ph type="body" idx="1"/>
          </p:nvPr>
        </p:nvSpPr>
        <p:spPr>
          <a:xfrm>
            <a:off x="773113" y="3292475"/>
            <a:ext cx="8280400" cy="3959225"/>
          </a:xfrm>
        </p:spPr>
        <p:txBody>
          <a:bodyPr/>
          <a:lstStyle/>
          <a:p>
            <a:pPr marL="107950" indent="0" algn="ctr" eaLnBrk="1">
              <a:buSzPct val="45000"/>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dirty="0" smtClean="0"/>
              <a:t>Chong Ho Yu</a:t>
            </a:r>
          </a:p>
        </p:txBody>
      </p:sp>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
          <p:cNvSpPr>
            <a:spLocks noGrp="1" noChangeArrowheads="1"/>
          </p:cNvSpPr>
          <p:nvPr>
            <p:ph type="title"/>
          </p:nvPr>
        </p:nvSpPr>
        <p:spPr>
          <a:xfrm>
            <a:off x="503238" y="554038"/>
            <a:ext cx="8856662" cy="1262062"/>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mtClean="0"/>
              <a:t>PCA and EFA</a:t>
            </a:r>
          </a:p>
        </p:txBody>
      </p:sp>
      <p:sp>
        <p:nvSpPr>
          <p:cNvPr id="7171" name="Rectangle 2"/>
          <p:cNvSpPr>
            <a:spLocks noGrp="1" noChangeArrowheads="1"/>
          </p:cNvSpPr>
          <p:nvPr>
            <p:ph type="body" idx="1"/>
          </p:nvPr>
        </p:nvSpPr>
        <p:spPr>
          <a:xfrm>
            <a:off x="792163" y="1836738"/>
            <a:ext cx="8280400" cy="4919662"/>
          </a:xfrm>
        </p:spPr>
        <p:txBody>
          <a:bodyPr tIns="24695"/>
          <a:lstStyle/>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800" smtClean="0"/>
              <a:t>Principal components analysis: find the optimal way of collapsing many correlated variables into a small number of subsets so that the study is more </a:t>
            </a:r>
            <a:r>
              <a:rPr lang="en-US" altLang="en-US" sz="2800" smtClean="0">
                <a:solidFill>
                  <a:srgbClr val="FF0000"/>
                </a:solidFill>
              </a:rPr>
              <a:t>manageable</a:t>
            </a:r>
            <a:r>
              <a:rPr lang="en-US" altLang="en-US" sz="2800" smtClean="0"/>
              <a:t>. The subsets do not need to make any theoretical sense. It is for convenience only. </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800" smtClean="0"/>
              <a:t>Exploratory factor analysis: identify the underlying </a:t>
            </a:r>
            <a:r>
              <a:rPr lang="en-US" altLang="en-US" sz="2800" smtClean="0">
                <a:solidFill>
                  <a:srgbClr val="FF0000"/>
                </a:solidFill>
              </a:rPr>
              <a:t>theoretical structure</a:t>
            </a:r>
            <a:r>
              <a:rPr lang="en-US" altLang="en-US" sz="2800" smtClean="0"/>
              <a:t> of diverse variables. If certain items are loaded into a subscale called intrinsic religious orientation, then the items must be related to this construct both mathematically and conceptually. </a:t>
            </a:r>
          </a:p>
        </p:txBody>
      </p:sp>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1"/>
          <p:cNvSpPr>
            <a:spLocks noGrp="1" noChangeArrowheads="1"/>
          </p:cNvSpPr>
          <p:nvPr>
            <p:ph type="title"/>
          </p:nvPr>
        </p:nvSpPr>
        <p:spPr>
          <a:xfrm>
            <a:off x="503238" y="554038"/>
            <a:ext cx="8856662" cy="1262062"/>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4000" dirty="0" smtClean="0"/>
              <a:t>Example of PCA: </a:t>
            </a:r>
            <a:br>
              <a:rPr lang="en-US" altLang="en-US" sz="4000" dirty="0" smtClean="0"/>
            </a:br>
            <a:r>
              <a:rPr lang="en-US" altLang="en-US" sz="4000" dirty="0" smtClean="0"/>
              <a:t>Insurance policy</a:t>
            </a:r>
          </a:p>
        </p:txBody>
      </p:sp>
      <p:sp>
        <p:nvSpPr>
          <p:cNvPr id="9219" name="Rectangle 2"/>
          <p:cNvSpPr>
            <a:spLocks noGrp="1" noChangeArrowheads="1"/>
          </p:cNvSpPr>
          <p:nvPr>
            <p:ph type="body" idx="1"/>
          </p:nvPr>
        </p:nvSpPr>
        <p:spPr>
          <a:xfrm>
            <a:off x="792163" y="1979613"/>
            <a:ext cx="8280400" cy="4270375"/>
          </a:xfrm>
        </p:spPr>
        <p:txBody>
          <a:bodyPr/>
          <a:lstStyle/>
          <a:p>
            <a:pPr marL="431800" indent="-323850" eaLnBrk="1">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mtClean="0"/>
              <a:t>The policy variables (Maitra &amp; Yan): </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mtClean="0"/>
              <a:t>Fire Protection Class </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mtClean="0"/>
              <a:t>Number of Building in Policy </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mtClean="0"/>
              <a:t>Number of Locations in Policy </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mtClean="0"/>
              <a:t>Maximum Building Age </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mtClean="0"/>
              <a:t>Building Coverage Indicator </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mtClean="0"/>
              <a:t>Policy Age</a:t>
            </a:r>
          </a:p>
        </p:txBody>
      </p:sp>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1"/>
          <p:cNvSpPr>
            <a:spLocks noGrp="1" noChangeArrowheads="1"/>
          </p:cNvSpPr>
          <p:nvPr>
            <p:ph type="title"/>
          </p:nvPr>
        </p:nvSpPr>
        <p:spPr>
          <a:xfrm>
            <a:off x="503238" y="554038"/>
            <a:ext cx="8856662" cy="1262062"/>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dirty="0" smtClean="0"/>
              <a:t>Example of factor analysis?</a:t>
            </a:r>
          </a:p>
        </p:txBody>
      </p:sp>
      <p:sp>
        <p:nvSpPr>
          <p:cNvPr id="5123" name="Rectangle 2"/>
          <p:cNvSpPr>
            <a:spLocks noGrp="1" noChangeArrowheads="1"/>
          </p:cNvSpPr>
          <p:nvPr>
            <p:ph type="body" idx="1"/>
          </p:nvPr>
        </p:nvSpPr>
        <p:spPr>
          <a:xfrm>
            <a:off x="1096963" y="2066925"/>
            <a:ext cx="2743200" cy="1952625"/>
          </a:xfrm>
        </p:spPr>
        <p:txBody>
          <a:bodyPr tIns="24695"/>
          <a:lstStyle/>
          <a:p>
            <a:pPr marL="0" indent="0" eaLnBrk="1">
              <a:tabLst>
                <a:tab pos="723900" algn="l"/>
                <a:tab pos="1447800" algn="l"/>
                <a:tab pos="2171700" algn="l"/>
              </a:tabLst>
            </a:pPr>
            <a:r>
              <a:rPr lang="en-US" altLang="en-US" sz="2800" dirty="0" smtClean="0"/>
              <a:t>Find out what observed items can indicate latent constructs.</a:t>
            </a:r>
          </a:p>
        </p:txBody>
      </p:sp>
      <p:pic>
        <p:nvPicPr>
          <p:cNvPr id="512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06863" y="1970088"/>
            <a:ext cx="5129212" cy="205263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12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6963" y="4343400"/>
            <a:ext cx="7246937" cy="25146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PCA and factor analysis</a:t>
            </a:r>
            <a:endParaRPr lang="en-US" dirty="0"/>
          </a:p>
        </p:txBody>
      </p:sp>
      <p:sp>
        <p:nvSpPr>
          <p:cNvPr id="3" name="Content Placeholder 2"/>
          <p:cNvSpPr>
            <a:spLocks noGrp="1"/>
          </p:cNvSpPr>
          <p:nvPr>
            <p:ph idx="1"/>
          </p:nvPr>
        </p:nvSpPr>
        <p:spPr/>
        <p:txBody>
          <a:bodyPr/>
          <a:lstStyle/>
          <a:p>
            <a:pPr marL="457200" indent="-457200">
              <a:buFont typeface="Arial" panose="020B0604020202020204" pitchFamily="34" charset="0"/>
              <a:buChar char="•"/>
            </a:pPr>
            <a:r>
              <a:rPr lang="en-US" dirty="0" smtClean="0"/>
              <a:t>FA is more demanding than PCA</a:t>
            </a:r>
          </a:p>
          <a:p>
            <a:pPr marL="457200" indent="-457200">
              <a:buFont typeface="Arial" panose="020B0604020202020204" pitchFamily="34" charset="0"/>
              <a:buChar char="•"/>
            </a:pPr>
            <a:r>
              <a:rPr lang="en-US" dirty="0" smtClean="0"/>
              <a:t>PCA is simply data reduction for convenience; you don’t need further psychometric validation.</a:t>
            </a:r>
          </a:p>
          <a:p>
            <a:pPr marL="457200" indent="-457200">
              <a:buFont typeface="Arial" panose="020B0604020202020204" pitchFamily="34" charset="0"/>
              <a:buChar char="•"/>
            </a:pPr>
            <a:r>
              <a:rPr lang="en-US" dirty="0" smtClean="0"/>
              <a:t>FA </a:t>
            </a:r>
            <a:r>
              <a:rPr lang="en-US" dirty="0" smtClean="0">
                <a:sym typeface="Wingdings" panose="05000000000000000000" pitchFamily="2" charset="2"/>
              </a:rPr>
              <a:t> construct validity</a:t>
            </a:r>
            <a:endParaRPr lang="en-US" dirty="0" smtClean="0"/>
          </a:p>
          <a:p>
            <a:pPr marL="457200" indent="-457200">
              <a:buFont typeface="Arial" panose="020B0604020202020204" pitchFamily="34" charset="0"/>
              <a:buChar char="•"/>
            </a:pPr>
            <a:r>
              <a:rPr lang="en-US" dirty="0" smtClean="0"/>
              <a:t>You need a different sample for confirmatory factor analysis.</a:t>
            </a:r>
            <a:endParaRPr lang="en-US" dirty="0"/>
          </a:p>
        </p:txBody>
      </p:sp>
    </p:spTree>
    <p:extLst>
      <p:ext uri="{BB962C8B-B14F-4D97-AF65-F5344CB8AC3E}">
        <p14:creationId xmlns:p14="http://schemas.microsoft.com/office/powerpoint/2010/main" val="16939514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1"/>
          <p:cNvSpPr>
            <a:spLocks noGrp="1" noChangeArrowheads="1"/>
          </p:cNvSpPr>
          <p:nvPr>
            <p:ph type="title"/>
          </p:nvPr>
        </p:nvSpPr>
        <p:spPr>
          <a:xfrm>
            <a:off x="503238" y="554038"/>
            <a:ext cx="8856662" cy="1262062"/>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mtClean="0"/>
              <a:t>EFA is not enough</a:t>
            </a:r>
          </a:p>
        </p:txBody>
      </p:sp>
      <p:sp>
        <p:nvSpPr>
          <p:cNvPr id="66563" name="Rectangle 2"/>
          <p:cNvSpPr>
            <a:spLocks noGrp="1" noChangeArrowheads="1"/>
          </p:cNvSpPr>
          <p:nvPr>
            <p:ph type="body" idx="1"/>
          </p:nvPr>
        </p:nvSpPr>
        <p:spPr>
          <a:xfrm>
            <a:off x="792163" y="1979613"/>
            <a:ext cx="8280400" cy="4787900"/>
          </a:xfrm>
        </p:spPr>
        <p:txBody>
          <a:bodyPr tIns="22932"/>
          <a:lstStyle/>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600" smtClean="0"/>
              <a:t>We need confirmatory factor analysis (CFA)? Why?</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600" smtClean="0"/>
              <a:t>'EFA is an </a:t>
            </a:r>
            <a:r>
              <a:rPr lang="en-US" altLang="en-US" sz="2600" smtClean="0">
                <a:solidFill>
                  <a:srgbClr val="FF0000"/>
                </a:solidFill>
              </a:rPr>
              <a:t>error-prone</a:t>
            </a:r>
            <a:r>
              <a:rPr lang="en-US" altLang="en-US" sz="2600" smtClean="0"/>
              <a:t> procedure even when the scale being analyzed has a strong factor structure, and </a:t>
            </a:r>
            <a:r>
              <a:rPr lang="en-US" altLang="en-US" sz="2600" smtClean="0">
                <a:solidFill>
                  <a:srgbClr val="FF0000"/>
                </a:solidFill>
              </a:rPr>
              <a:t>even with large samples</a:t>
            </a:r>
            <a:r>
              <a:rPr lang="en-US" altLang="en-US" sz="2600" smtClean="0"/>
              <a:t>. Our analyses demonstrate that at a 20: 1 subject to item ratio there are error rates well above the field standard alpha = .05 level…It should be used only for exploring data, not hypothesis or theory testing, nor is it suited to “validation” of instruments.'</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600" smtClean="0"/>
              <a:t>Osborne, J. W. (2014). </a:t>
            </a:r>
            <a:r>
              <a:rPr lang="en-US" altLang="en-US" sz="2600" i="1" smtClean="0"/>
              <a:t>Best practices in exploratory factor analysis</a:t>
            </a:r>
            <a:r>
              <a:rPr lang="en-US" altLang="en-US" sz="2600" smtClean="0"/>
              <a:t> (Kindle Locations 2305-2310). Amazon Digital Services.</a:t>
            </a:r>
          </a:p>
        </p:txBody>
      </p:sp>
    </p:spTree>
    <p:extLst>
      <p:ext uri="{BB962C8B-B14F-4D97-AF65-F5344CB8AC3E}">
        <p14:creationId xmlns:p14="http://schemas.microsoft.com/office/powerpoint/2010/main" val="490733016"/>
      </p:ext>
    </p:extLst>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1"/>
          <p:cNvSpPr>
            <a:spLocks noGrp="1" noChangeArrowheads="1"/>
          </p:cNvSpPr>
          <p:nvPr>
            <p:ph type="title"/>
          </p:nvPr>
        </p:nvSpPr>
        <p:spPr>
          <a:xfrm>
            <a:off x="503238" y="554038"/>
            <a:ext cx="8856662" cy="1262062"/>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mtClean="0"/>
              <a:t>Confusion between PCA &amp; EFA</a:t>
            </a:r>
          </a:p>
        </p:txBody>
      </p:sp>
      <p:sp>
        <p:nvSpPr>
          <p:cNvPr id="13315" name="Rectangle 2"/>
          <p:cNvSpPr>
            <a:spLocks noGrp="1" noChangeArrowheads="1"/>
          </p:cNvSpPr>
          <p:nvPr>
            <p:ph type="body" idx="1"/>
          </p:nvPr>
        </p:nvSpPr>
        <p:spPr>
          <a:xfrm>
            <a:off x="792163" y="1979613"/>
            <a:ext cx="4329112" cy="3959225"/>
          </a:xfrm>
        </p:spPr>
        <p:txBody>
          <a:bodyPr tIns="24695"/>
          <a:lstStyle/>
          <a:p>
            <a:pPr marL="107950" indent="0" eaLnBrk="1">
              <a:buSzPct val="45000"/>
              <a:tabLst>
                <a:tab pos="723900" algn="l"/>
                <a:tab pos="1447800" algn="l"/>
                <a:tab pos="2171700" algn="l"/>
                <a:tab pos="2895600" algn="l"/>
                <a:tab pos="3619500" algn="l"/>
              </a:tabLst>
            </a:pPr>
            <a:r>
              <a:rPr lang="en-US" altLang="en-US" sz="2800" dirty="0" smtClean="0"/>
              <a:t>Although factor analysis and PCA are two different procedures, some researchers found that the procedures yield almost identical results on many occasions. SPSS makes PCA as the default when EFA is requested.</a:t>
            </a:r>
          </a:p>
        </p:txBody>
      </p:sp>
      <p:pic>
        <p:nvPicPr>
          <p:cNvPr id="1331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03838" y="2103438"/>
            <a:ext cx="3948112" cy="36576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1"/>
          <p:cNvSpPr>
            <a:spLocks noGrp="1" noChangeArrowheads="1"/>
          </p:cNvSpPr>
          <p:nvPr>
            <p:ph type="title"/>
          </p:nvPr>
        </p:nvSpPr>
        <p:spPr>
          <a:xfrm>
            <a:off x="503238" y="554038"/>
            <a:ext cx="8856662" cy="1262062"/>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mtClean="0"/>
              <a:t>JMP</a:t>
            </a:r>
          </a:p>
        </p:txBody>
      </p:sp>
      <p:sp>
        <p:nvSpPr>
          <p:cNvPr id="15363" name="Rectangle 2"/>
          <p:cNvSpPr>
            <a:spLocks noGrp="1" noChangeArrowheads="1"/>
          </p:cNvSpPr>
          <p:nvPr>
            <p:ph type="body" idx="1"/>
          </p:nvPr>
        </p:nvSpPr>
        <p:spPr>
          <a:xfrm>
            <a:off x="773113" y="1617663"/>
            <a:ext cx="5638799" cy="3959225"/>
          </a:xfrm>
        </p:spPr>
        <p:txBody>
          <a:bodyPr/>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dirty="0" smtClean="0">
                <a:cs typeface="Arial" panose="020B0604020202020204" pitchFamily="34" charset="0"/>
              </a:rPr>
              <a:t>•	</a:t>
            </a:r>
            <a:r>
              <a:rPr lang="en-US" altLang="en-US" dirty="0" smtClean="0">
                <a:solidFill>
                  <a:srgbClr val="000000"/>
                </a:solidFill>
                <a:latin typeface="Calibri" panose="020F0502020204030204" pitchFamily="34" charset="0"/>
              </a:rPr>
              <a:t>In JMP there are different ways to do PCA</a:t>
            </a:r>
          </a:p>
          <a:p>
            <a:pPr eaLnBrk="1">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800" dirty="0" smtClean="0">
                <a:cs typeface="Arial" panose="020B0604020202020204" pitchFamily="34" charset="0"/>
              </a:rPr>
              <a:t>–	Multivariate methods </a:t>
            </a:r>
            <a:r>
              <a:rPr lang="en-US" altLang="en-US" sz="2800" dirty="0" smtClean="0">
                <a:cs typeface="Arial" panose="020B0604020202020204" pitchFamily="34" charset="0"/>
                <a:sym typeface="Wingdings" panose="05000000000000000000" pitchFamily="2" charset="2"/>
              </a:rPr>
              <a:t> </a:t>
            </a:r>
            <a:r>
              <a:rPr lang="en-US" altLang="en-US" sz="2800" dirty="0" smtClean="0">
                <a:solidFill>
                  <a:srgbClr val="000000"/>
                </a:solidFill>
                <a:latin typeface="Calibri" panose="020F0502020204030204" pitchFamily="34" charset="0"/>
              </a:rPr>
              <a:t>Multivariate</a:t>
            </a:r>
          </a:p>
          <a:p>
            <a:pPr eaLnBrk="1">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800" dirty="0" smtClean="0">
                <a:cs typeface="Arial" panose="020B0604020202020204" pitchFamily="34" charset="0"/>
              </a:rPr>
              <a:t>–	Multivariate </a:t>
            </a:r>
            <a:r>
              <a:rPr lang="en-US" altLang="en-US" sz="2800" dirty="0">
                <a:cs typeface="Arial" panose="020B0604020202020204" pitchFamily="34" charset="0"/>
              </a:rPr>
              <a:t>methods </a:t>
            </a:r>
            <a:r>
              <a:rPr lang="en-US" altLang="en-US" sz="2800" dirty="0" smtClean="0">
                <a:cs typeface="Arial" panose="020B0604020202020204" pitchFamily="34" charset="0"/>
                <a:sym typeface="Wingdings" panose="05000000000000000000" pitchFamily="2" charset="2"/>
              </a:rPr>
              <a:t> </a:t>
            </a:r>
            <a:r>
              <a:rPr lang="en-US" altLang="en-US" sz="2800" dirty="0" smtClean="0">
                <a:solidFill>
                  <a:srgbClr val="000000"/>
                </a:solidFill>
                <a:latin typeface="Calibri" panose="020F0502020204030204" pitchFamily="34" charset="0"/>
              </a:rPr>
              <a:t>Principal Components</a:t>
            </a:r>
          </a:p>
          <a:p>
            <a:pPr eaLnBrk="1">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US" altLang="en-US" sz="2800" dirty="0" smtClean="0">
              <a:solidFill>
                <a:srgbClr val="000000"/>
              </a:solidFill>
              <a:latin typeface="Calibri" panose="020F0502020204030204" pitchFamily="34" charset="0"/>
            </a:endParaRPr>
          </a:p>
        </p:txBody>
      </p:sp>
      <p:pic>
        <p:nvPicPr>
          <p:cNvPr id="2" name="Picture 1"/>
          <p:cNvPicPr>
            <a:picLocks noChangeAspect="1"/>
          </p:cNvPicPr>
          <p:nvPr/>
        </p:nvPicPr>
        <p:blipFill>
          <a:blip r:embed="rId3"/>
          <a:stretch>
            <a:fillRect/>
          </a:stretch>
        </p:blipFill>
        <p:spPr>
          <a:xfrm>
            <a:off x="3358481" y="4424940"/>
            <a:ext cx="2600000" cy="2019048"/>
          </a:xfrm>
          <a:prstGeom prst="rect">
            <a:avLst/>
          </a:prstGeom>
          <a:ln>
            <a:solidFill>
              <a:schemeClr val="tx1"/>
            </a:solidFill>
          </a:ln>
        </p:spPr>
      </p:pic>
      <p:pic>
        <p:nvPicPr>
          <p:cNvPr id="3" name="Picture 2"/>
          <p:cNvPicPr>
            <a:picLocks noChangeAspect="1"/>
          </p:cNvPicPr>
          <p:nvPr/>
        </p:nvPicPr>
        <p:blipFill>
          <a:blip r:embed="rId4"/>
          <a:stretch>
            <a:fillRect/>
          </a:stretch>
        </p:blipFill>
        <p:spPr>
          <a:xfrm>
            <a:off x="6488112" y="995672"/>
            <a:ext cx="2352381" cy="5457143"/>
          </a:xfrm>
          <a:prstGeom prst="rect">
            <a:avLst/>
          </a:prstGeom>
          <a:ln>
            <a:solidFill>
              <a:schemeClr val="tx1"/>
            </a:solidFill>
          </a:ln>
        </p:spPr>
      </p:pic>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1"/>
          <p:cNvSpPr>
            <a:spLocks noGrp="1" noChangeArrowheads="1"/>
          </p:cNvSpPr>
          <p:nvPr>
            <p:ph type="title"/>
          </p:nvPr>
        </p:nvSpPr>
        <p:spPr>
          <a:xfrm>
            <a:off x="503238" y="554038"/>
            <a:ext cx="8856662" cy="1262062"/>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dirty="0" smtClean="0"/>
              <a:t>SAS</a:t>
            </a:r>
          </a:p>
        </p:txBody>
      </p:sp>
      <p:sp>
        <p:nvSpPr>
          <p:cNvPr id="19459" name="Rectangle 2"/>
          <p:cNvSpPr>
            <a:spLocks noGrp="1" noChangeArrowheads="1"/>
          </p:cNvSpPr>
          <p:nvPr>
            <p:ph type="body" idx="1"/>
          </p:nvPr>
        </p:nvSpPr>
        <p:spPr>
          <a:xfrm>
            <a:off x="792163" y="1979613"/>
            <a:ext cx="3689350" cy="4329112"/>
          </a:xfrm>
        </p:spPr>
        <p:txBody>
          <a:bodyPr tIns="24695"/>
          <a:lstStyle/>
          <a:p>
            <a:pPr marL="431800" indent="-323850" eaLnBrk="1">
              <a:buSzPct val="45000"/>
              <a:buFont typeface="Wingdings" panose="05000000000000000000" pitchFamily="2" charset="2"/>
              <a:buChar char=""/>
              <a:tabLst>
                <a:tab pos="723900" algn="l"/>
                <a:tab pos="1447800" algn="l"/>
                <a:tab pos="2171700" algn="l"/>
                <a:tab pos="2895600" algn="l"/>
                <a:tab pos="3619500" algn="l"/>
              </a:tabLst>
            </a:pPr>
            <a:r>
              <a:rPr lang="en-US" altLang="en-US" sz="2800" dirty="0" smtClean="0"/>
              <a:t>Less confusing in SAS. Both PCA and EFA are shown in the Tasks menu.</a:t>
            </a:r>
          </a:p>
          <a:p>
            <a:pPr marL="431800" indent="-323850" eaLnBrk="1">
              <a:buSzPct val="45000"/>
              <a:buFont typeface="Wingdings" panose="05000000000000000000" pitchFamily="2" charset="2"/>
              <a:buChar char=""/>
              <a:tabLst>
                <a:tab pos="723900" algn="l"/>
                <a:tab pos="1447800" algn="l"/>
                <a:tab pos="2171700" algn="l"/>
                <a:tab pos="2895600" algn="l"/>
                <a:tab pos="3619500" algn="l"/>
              </a:tabLst>
            </a:pPr>
            <a:r>
              <a:rPr lang="en-US" altLang="en-US" sz="2800" dirty="0" smtClean="0"/>
              <a:t>But if you do programming, PROC FACTOR in SAS makes PCA as the default method.</a:t>
            </a:r>
          </a:p>
        </p:txBody>
      </p:sp>
      <p:pic>
        <p:nvPicPr>
          <p:cNvPr id="1946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7125" y="1973263"/>
            <a:ext cx="4206875" cy="40608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PCA</a:t>
            </a:r>
            <a:endParaRPr lang="en-US" dirty="0"/>
          </a:p>
        </p:txBody>
      </p:sp>
      <p:sp>
        <p:nvSpPr>
          <p:cNvPr id="3" name="Content Placeholder 2"/>
          <p:cNvSpPr>
            <a:spLocks noGrp="1"/>
          </p:cNvSpPr>
          <p:nvPr>
            <p:ph idx="1"/>
          </p:nvPr>
        </p:nvSpPr>
        <p:spPr>
          <a:xfrm>
            <a:off x="792163" y="1979613"/>
            <a:ext cx="4552949" cy="3957637"/>
          </a:xfrm>
        </p:spPr>
        <p:txBody>
          <a:bodyPr/>
          <a:lstStyle/>
          <a:p>
            <a:pPr marL="457200" indent="-457200">
              <a:buFont typeface="Arial" panose="020B0604020202020204" pitchFamily="34" charset="0"/>
              <a:buChar char="•"/>
            </a:pPr>
            <a:r>
              <a:rPr lang="en-US" sz="2400" dirty="0" smtClean="0"/>
              <a:t>Data set: </a:t>
            </a:r>
            <a:r>
              <a:rPr lang="en-US" sz="2400" dirty="0" err="1" smtClean="0"/>
              <a:t>PIAAC_for_PCA.jmp</a:t>
            </a:r>
            <a:endParaRPr lang="en-US" sz="2400" dirty="0" smtClean="0"/>
          </a:p>
          <a:p>
            <a:pPr marL="457200" indent="-457200">
              <a:buFont typeface="Arial" panose="020B0604020202020204" pitchFamily="34" charset="0"/>
              <a:buChar char="•"/>
            </a:pPr>
            <a:r>
              <a:rPr lang="en-US" sz="2400" dirty="0" smtClean="0"/>
              <a:t>Analyze </a:t>
            </a:r>
            <a:r>
              <a:rPr lang="en-US" sz="2400" dirty="0" smtClean="0">
                <a:sym typeface="Wingdings" panose="05000000000000000000" pitchFamily="2" charset="2"/>
              </a:rPr>
              <a:t> multivariate methods  Principal components</a:t>
            </a:r>
          </a:p>
          <a:p>
            <a:pPr marL="457200" indent="-457200">
              <a:buFont typeface="Arial" panose="020B0604020202020204" pitchFamily="34" charset="0"/>
              <a:buChar char="•"/>
            </a:pPr>
            <a:r>
              <a:rPr lang="en-US" sz="2400" dirty="0" smtClean="0">
                <a:sym typeface="Wingdings" panose="05000000000000000000" pitchFamily="2" charset="2"/>
              </a:rPr>
              <a:t>Use all numeric variables except </a:t>
            </a:r>
            <a:r>
              <a:rPr lang="en-US" sz="2400" dirty="0" smtClean="0">
                <a:sym typeface="Wingdings" panose="05000000000000000000" pitchFamily="2" charset="2"/>
              </a:rPr>
              <a:t>age, problem-solving, literacy, and numeracy.</a:t>
            </a:r>
            <a:endParaRPr lang="en-US" sz="2400" dirty="0" smtClean="0">
              <a:sym typeface="Wingdings" panose="05000000000000000000" pitchFamily="2" charset="2"/>
            </a:endParaRPr>
          </a:p>
          <a:p>
            <a:pPr marL="457200" indent="-457200">
              <a:buFont typeface="Arial" panose="020B0604020202020204" pitchFamily="34" charset="0"/>
              <a:buChar char="•"/>
            </a:pPr>
            <a:r>
              <a:rPr lang="en-US" sz="2400" dirty="0" smtClean="0">
                <a:sym typeface="Wingdings" panose="05000000000000000000" pitchFamily="2" charset="2"/>
              </a:rPr>
              <a:t>Besides the scree plot, we can look at </a:t>
            </a:r>
            <a:r>
              <a:rPr lang="en-US" sz="2400" dirty="0" smtClean="0">
                <a:sym typeface="Wingdings" panose="05000000000000000000" pitchFamily="2" charset="2"/>
              </a:rPr>
              <a:t>the </a:t>
            </a:r>
            <a:r>
              <a:rPr lang="en-US" sz="2400" smtClean="0">
                <a:sym typeface="Wingdings" panose="05000000000000000000" pitchFamily="2" charset="2"/>
              </a:rPr>
              <a:t>loading plot.</a:t>
            </a:r>
            <a:endParaRPr lang="en-US" sz="2400" dirty="0" smtClean="0"/>
          </a:p>
          <a:p>
            <a:endParaRPr lang="en-US" dirty="0"/>
          </a:p>
        </p:txBody>
      </p:sp>
      <p:pic>
        <p:nvPicPr>
          <p:cNvPr id="5" name="Picture 4"/>
          <p:cNvPicPr>
            <a:picLocks noChangeAspect="1"/>
          </p:cNvPicPr>
          <p:nvPr/>
        </p:nvPicPr>
        <p:blipFill>
          <a:blip r:embed="rId2"/>
          <a:stretch>
            <a:fillRect/>
          </a:stretch>
        </p:blipFill>
        <p:spPr>
          <a:xfrm>
            <a:off x="5573712" y="1979613"/>
            <a:ext cx="3457143" cy="3466667"/>
          </a:xfrm>
          <a:prstGeom prst="rect">
            <a:avLst/>
          </a:prstGeom>
          <a:ln>
            <a:solidFill>
              <a:schemeClr val="tx1"/>
            </a:solidFill>
          </a:ln>
        </p:spPr>
      </p:pic>
    </p:spTree>
    <p:extLst>
      <p:ext uri="{BB962C8B-B14F-4D97-AF65-F5344CB8AC3E}">
        <p14:creationId xmlns:p14="http://schemas.microsoft.com/office/powerpoint/2010/main" val="17370452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
          <p:cNvSpPr>
            <a:spLocks noGrp="1" noChangeArrowheads="1"/>
          </p:cNvSpPr>
          <p:nvPr>
            <p:ph type="title"/>
          </p:nvPr>
        </p:nvSpPr>
        <p:spPr>
          <a:xfrm>
            <a:off x="503238" y="554038"/>
            <a:ext cx="8856662" cy="1262062"/>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mtClean="0"/>
              <a:t>Vectors</a:t>
            </a:r>
          </a:p>
        </p:txBody>
      </p:sp>
      <p:sp>
        <p:nvSpPr>
          <p:cNvPr id="25603" name="Rectangle 2"/>
          <p:cNvSpPr>
            <a:spLocks noGrp="1" noChangeArrowheads="1"/>
          </p:cNvSpPr>
          <p:nvPr>
            <p:ph type="body" idx="1"/>
          </p:nvPr>
        </p:nvSpPr>
        <p:spPr>
          <a:xfrm>
            <a:off x="822325" y="1736725"/>
            <a:ext cx="8280400" cy="3959225"/>
          </a:xfrm>
        </p:spPr>
        <p:txBody>
          <a:bodyPr/>
          <a:lstStyle/>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dirty="0" smtClean="0"/>
              <a:t>Showing the directions and relationships.</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dirty="0" smtClean="0"/>
              <a:t>Cos(the angle between two vectors) = r</a:t>
            </a:r>
          </a:p>
        </p:txBody>
      </p:sp>
      <p:pic>
        <p:nvPicPr>
          <p:cNvPr id="2" name="Picture 1"/>
          <p:cNvPicPr>
            <a:picLocks noChangeAspect="1"/>
          </p:cNvPicPr>
          <p:nvPr/>
        </p:nvPicPr>
        <p:blipFill>
          <a:blip r:embed="rId3"/>
          <a:stretch>
            <a:fillRect/>
          </a:stretch>
        </p:blipFill>
        <p:spPr>
          <a:xfrm>
            <a:off x="822325" y="3475037"/>
            <a:ext cx="8262214" cy="2963621"/>
          </a:xfrm>
          <a:prstGeom prst="rect">
            <a:avLst/>
          </a:prstGeom>
          <a:ln>
            <a:solidFill>
              <a:schemeClr val="tx1"/>
            </a:solidFill>
          </a:ln>
        </p:spPr>
      </p:pic>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Vector</a:t>
            </a:r>
            <a:endParaRPr lang="en-US" dirty="0"/>
          </a:p>
        </p:txBody>
      </p:sp>
      <p:sp>
        <p:nvSpPr>
          <p:cNvPr id="3" name="Content Placeholder 2"/>
          <p:cNvSpPr>
            <a:spLocks noGrp="1"/>
          </p:cNvSpPr>
          <p:nvPr>
            <p:ph idx="1"/>
          </p:nvPr>
        </p:nvSpPr>
        <p:spPr/>
        <p:txBody>
          <a:bodyPr/>
          <a:lstStyle/>
          <a:p>
            <a:pPr marL="457200" indent="-457200">
              <a:buFont typeface="Arial" panose="020B0604020202020204" pitchFamily="34" charset="0"/>
              <a:buChar char="•"/>
            </a:pPr>
            <a:r>
              <a:rPr lang="en-US" sz="2800" dirty="0"/>
              <a:t>A mathematical object with a numeric value is called a </a:t>
            </a:r>
            <a:r>
              <a:rPr lang="en-US" sz="2800" dirty="0">
                <a:solidFill>
                  <a:srgbClr val="FF0000"/>
                </a:solidFill>
              </a:rPr>
              <a:t>scalar</a:t>
            </a:r>
            <a:r>
              <a:rPr lang="en-US" sz="2800" dirty="0"/>
              <a:t>. </a:t>
            </a:r>
            <a:endParaRPr lang="en-US" sz="2800" dirty="0" smtClean="0"/>
          </a:p>
          <a:p>
            <a:pPr marL="457200" indent="-457200">
              <a:buFont typeface="Arial" panose="020B0604020202020204" pitchFamily="34" charset="0"/>
              <a:buChar char="•"/>
            </a:pPr>
            <a:r>
              <a:rPr lang="en-US" sz="2800" dirty="0" smtClean="0"/>
              <a:t>A </a:t>
            </a:r>
            <a:r>
              <a:rPr lang="en-US" sz="2800" dirty="0"/>
              <a:t>mathematical object that has both a numeric value and a direction is called a </a:t>
            </a:r>
            <a:r>
              <a:rPr lang="en-US" sz="2800" dirty="0">
                <a:solidFill>
                  <a:srgbClr val="FF0000"/>
                </a:solidFill>
              </a:rPr>
              <a:t>vector</a:t>
            </a:r>
            <a:r>
              <a:rPr lang="en-US" sz="2800" dirty="0"/>
              <a:t>. </a:t>
            </a:r>
            <a:endParaRPr lang="en-US" sz="2800" dirty="0" smtClean="0"/>
          </a:p>
          <a:p>
            <a:pPr marL="457200" indent="-457200">
              <a:buFont typeface="Arial" panose="020B0604020202020204" pitchFamily="34" charset="0"/>
              <a:buChar char="•"/>
            </a:pPr>
            <a:r>
              <a:rPr lang="en-US" sz="2800" dirty="0" smtClean="0"/>
              <a:t>If </a:t>
            </a:r>
            <a:r>
              <a:rPr lang="en-US" sz="2800" dirty="0"/>
              <a:t>I just tell you to drive 10 miles to reach my home, this instruction is definitely useless. I must say something like, "From </a:t>
            </a:r>
            <a:r>
              <a:rPr lang="en-US" sz="2800" dirty="0" smtClean="0"/>
              <a:t>Claremont </a:t>
            </a:r>
            <a:r>
              <a:rPr lang="en-US" sz="2800" dirty="0"/>
              <a:t>drive 10 miles West to </a:t>
            </a:r>
            <a:r>
              <a:rPr lang="en-US" sz="2800" dirty="0" smtClean="0"/>
              <a:t>Azusa."</a:t>
            </a:r>
            <a:endParaRPr lang="en-US" sz="2800" dirty="0"/>
          </a:p>
        </p:txBody>
      </p:sp>
    </p:spTree>
    <p:extLst>
      <p:ext uri="{BB962C8B-B14F-4D97-AF65-F5344CB8AC3E}">
        <p14:creationId xmlns:p14="http://schemas.microsoft.com/office/powerpoint/2010/main" val="2745165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Vector</a:t>
            </a:r>
            <a:endParaRPr lang="en-US" dirty="0"/>
          </a:p>
        </p:txBody>
      </p:sp>
      <p:sp>
        <p:nvSpPr>
          <p:cNvPr id="3" name="Content Placeholder 2"/>
          <p:cNvSpPr>
            <a:spLocks noGrp="1"/>
          </p:cNvSpPr>
          <p:nvPr>
            <p:ph idx="1"/>
          </p:nvPr>
        </p:nvSpPr>
        <p:spPr/>
        <p:txBody>
          <a:bodyPr/>
          <a:lstStyle/>
          <a:p>
            <a:pPr marL="457200" indent="-457200">
              <a:buFont typeface="Arial" panose="020B0604020202020204" pitchFamily="34" charset="0"/>
              <a:buChar char="•"/>
            </a:pPr>
            <a:r>
              <a:rPr lang="en-US" dirty="0">
                <a:solidFill>
                  <a:srgbClr val="FF0000"/>
                </a:solidFill>
              </a:rPr>
              <a:t>V</a:t>
            </a:r>
            <a:r>
              <a:rPr lang="en-US" dirty="0" smtClean="0">
                <a:solidFill>
                  <a:srgbClr val="FF0000"/>
                </a:solidFill>
              </a:rPr>
              <a:t>ector-based graphics</a:t>
            </a:r>
            <a:r>
              <a:rPr lang="en-US" dirty="0" smtClean="0"/>
              <a:t>: the </a:t>
            </a:r>
            <a:r>
              <a:rPr lang="en-US" dirty="0"/>
              <a:t>image is defined by the relationships among vectors instead of the composition of pixels. </a:t>
            </a:r>
            <a:endParaRPr lang="en-US" dirty="0" smtClean="0"/>
          </a:p>
          <a:p>
            <a:pPr marL="457200" indent="-457200">
              <a:buFont typeface="Arial" panose="020B0604020202020204" pitchFamily="34" charset="0"/>
              <a:buChar char="•"/>
            </a:pPr>
            <a:r>
              <a:rPr lang="en-US" dirty="0" smtClean="0"/>
              <a:t>For </a:t>
            </a:r>
            <a:r>
              <a:rPr lang="en-US" dirty="0"/>
              <a:t>example, to construct a shape, the software stores the information like "Start from point A, draw a straight line at 45 degrees, stop at 10 units, draw another line at 35 degrees</a:t>
            </a:r>
            <a:r>
              <a:rPr lang="en-US" dirty="0" smtClean="0"/>
              <a:t>..."</a:t>
            </a:r>
            <a:endParaRPr lang="en-US" dirty="0"/>
          </a:p>
        </p:txBody>
      </p:sp>
    </p:spTree>
    <p:extLst>
      <p:ext uri="{BB962C8B-B14F-4D97-AF65-F5344CB8AC3E}">
        <p14:creationId xmlns:p14="http://schemas.microsoft.com/office/powerpoint/2010/main" val="41417214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Vector</a:t>
            </a:r>
            <a:endParaRPr lang="en-US" dirty="0"/>
          </a:p>
        </p:txBody>
      </p:sp>
      <p:sp>
        <p:nvSpPr>
          <p:cNvPr id="3" name="Content Placeholder 2"/>
          <p:cNvSpPr>
            <a:spLocks noGrp="1"/>
          </p:cNvSpPr>
          <p:nvPr>
            <p:ph idx="1"/>
          </p:nvPr>
        </p:nvSpPr>
        <p:spPr/>
        <p:txBody>
          <a:bodyPr/>
          <a:lstStyle/>
          <a:p>
            <a:pPr marL="457200" indent="-457200">
              <a:buFont typeface="Arial" panose="020B0604020202020204" pitchFamily="34" charset="0"/>
              <a:buChar char="•"/>
            </a:pPr>
            <a:r>
              <a:rPr lang="en-US" sz="2800" dirty="0"/>
              <a:t>In </a:t>
            </a:r>
            <a:r>
              <a:rPr lang="en-US" sz="2800" dirty="0" smtClean="0"/>
              <a:t>quantitative analysis</a:t>
            </a:r>
            <a:r>
              <a:rPr lang="en-US" sz="2800" dirty="0"/>
              <a:t>, vectors help us to understand the relationships among variables. </a:t>
            </a:r>
            <a:endParaRPr lang="en-US" sz="2800" dirty="0" smtClean="0"/>
          </a:p>
          <a:p>
            <a:pPr marL="457200" indent="-457200">
              <a:buFont typeface="Arial" panose="020B0604020202020204" pitchFamily="34" charset="0"/>
              <a:buChar char="•"/>
            </a:pPr>
            <a:r>
              <a:rPr lang="en-US" sz="2800" dirty="0" smtClean="0"/>
              <a:t>The </a:t>
            </a:r>
            <a:r>
              <a:rPr lang="en-US" sz="2800" dirty="0"/>
              <a:t>word </a:t>
            </a:r>
            <a:r>
              <a:rPr lang="en-US" sz="2800" i="1" dirty="0" err="1"/>
              <a:t>eigen</a:t>
            </a:r>
            <a:r>
              <a:rPr lang="en-US" sz="2800" dirty="0"/>
              <a:t>, coined by Hilbert in 1904, is a German word, which </a:t>
            </a:r>
            <a:r>
              <a:rPr lang="en-US" sz="2800" dirty="0" smtClean="0"/>
              <a:t>means </a:t>
            </a:r>
            <a:r>
              <a:rPr lang="en-US" sz="2800" dirty="0"/>
              <a:t>"</a:t>
            </a:r>
            <a:r>
              <a:rPr lang="en-US" sz="2800" dirty="0" smtClean="0"/>
              <a:t>own“ or </a:t>
            </a:r>
            <a:r>
              <a:rPr lang="en-US" sz="2800" dirty="0"/>
              <a:t>"</a:t>
            </a:r>
            <a:r>
              <a:rPr lang="en-US" sz="2800" dirty="0" smtClean="0"/>
              <a:t>peculiar“.</a:t>
            </a:r>
          </a:p>
          <a:p>
            <a:pPr marL="457200" indent="-457200">
              <a:buFont typeface="Arial" panose="020B0604020202020204" pitchFamily="34" charset="0"/>
              <a:buChar char="•"/>
            </a:pPr>
            <a:r>
              <a:rPr lang="en-US" sz="2800" dirty="0" smtClean="0"/>
              <a:t>An </a:t>
            </a:r>
            <a:r>
              <a:rPr lang="en-US" sz="2800" dirty="0"/>
              <a:t>Eigenvalue has a numeric property while an eigenvector has a directional property. </a:t>
            </a:r>
            <a:r>
              <a:rPr lang="en-US" sz="2800" dirty="0" smtClean="0"/>
              <a:t>They define </a:t>
            </a:r>
            <a:r>
              <a:rPr lang="en-US" sz="2800" dirty="0"/>
              <a:t>the </a:t>
            </a:r>
            <a:r>
              <a:rPr lang="en-US" sz="2800" dirty="0" smtClean="0"/>
              <a:t>attributes </a:t>
            </a:r>
            <a:r>
              <a:rPr lang="en-US" sz="2800" dirty="0"/>
              <a:t>of a variable. </a:t>
            </a:r>
            <a:endParaRPr lang="en-US" sz="2800" dirty="0" smtClean="0"/>
          </a:p>
          <a:p>
            <a:pPr marL="457200" indent="-457200">
              <a:buFont typeface="Arial" panose="020B0604020202020204" pitchFamily="34" charset="0"/>
              <a:buChar char="•"/>
            </a:pPr>
            <a:r>
              <a:rPr lang="en-US" sz="2800" dirty="0" smtClean="0"/>
              <a:t>“Eigen” emphasizes the </a:t>
            </a:r>
            <a:r>
              <a:rPr lang="en-US" sz="2800" dirty="0" smtClean="0">
                <a:solidFill>
                  <a:srgbClr val="FF0000"/>
                </a:solidFill>
              </a:rPr>
              <a:t>unique nature </a:t>
            </a:r>
            <a:r>
              <a:rPr lang="en-US" sz="2800" dirty="0" smtClean="0"/>
              <a:t>of a specific transformation in Eigenvalues.</a:t>
            </a:r>
            <a:endParaRPr lang="en-US" sz="2800" dirty="0"/>
          </a:p>
        </p:txBody>
      </p:sp>
    </p:spTree>
    <p:extLst>
      <p:ext uri="{BB962C8B-B14F-4D97-AF65-F5344CB8AC3E}">
        <p14:creationId xmlns:p14="http://schemas.microsoft.com/office/powerpoint/2010/main" val="21254511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as matrix</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573624667"/>
              </p:ext>
            </p:extLst>
          </p:nvPr>
        </p:nvGraphicFramePr>
        <p:xfrm>
          <a:off x="1001712" y="1951037"/>
          <a:ext cx="8278812" cy="1268730"/>
        </p:xfrm>
        <a:graphic>
          <a:graphicData uri="http://schemas.openxmlformats.org/drawingml/2006/table">
            <a:tbl>
              <a:tblPr/>
              <a:tblGrid>
                <a:gridCol w="2759604"/>
                <a:gridCol w="2759604"/>
                <a:gridCol w="2759604"/>
              </a:tblGrid>
              <a:tr h="0">
                <a:tc>
                  <a:txBody>
                    <a:bodyPr/>
                    <a:lstStyle/>
                    <a:p>
                      <a:r>
                        <a:rPr lang="en-US" dirty="0"/>
                        <a:t/>
                      </a:r>
                      <a:br>
                        <a:rPr lang="en-US" dirty="0"/>
                      </a:br>
                      <a:endParaRPr lang="en-US" dirty="0"/>
                    </a:p>
                  </a:txBody>
                  <a:tcPr marL="28575" marR="28575" marT="28575" marB="28575" anchor="ctr">
                    <a:lnL>
                      <a:noFill/>
                    </a:lnL>
                    <a:lnR>
                      <a:noFill/>
                    </a:lnR>
                    <a:lnT>
                      <a:noFill/>
                    </a:lnT>
                    <a:lnB>
                      <a:noFill/>
                    </a:lnB>
                    <a:solidFill>
                      <a:srgbClr val="A89EAF"/>
                    </a:solidFill>
                  </a:tcPr>
                </a:tc>
                <a:tc>
                  <a:txBody>
                    <a:bodyPr/>
                    <a:lstStyle/>
                    <a:p>
                      <a:r>
                        <a:rPr lang="en-US" b="1" dirty="0"/>
                        <a:t>GRE-Verbal</a:t>
                      </a:r>
                      <a:endParaRPr lang="en-US" dirty="0"/>
                    </a:p>
                  </a:txBody>
                  <a:tcPr marL="28575" marR="28575" marT="28575" marB="28575" anchor="ctr">
                    <a:lnL>
                      <a:noFill/>
                    </a:lnL>
                    <a:lnR>
                      <a:noFill/>
                    </a:lnR>
                    <a:lnT>
                      <a:noFill/>
                    </a:lnT>
                    <a:lnB>
                      <a:noFill/>
                    </a:lnB>
                    <a:solidFill>
                      <a:srgbClr val="A89EAF"/>
                    </a:solidFill>
                  </a:tcPr>
                </a:tc>
                <a:tc>
                  <a:txBody>
                    <a:bodyPr/>
                    <a:lstStyle/>
                    <a:p>
                      <a:r>
                        <a:rPr lang="en-US" b="1"/>
                        <a:t>GRE-Quant</a:t>
                      </a:r>
                      <a:endParaRPr lang="en-US"/>
                    </a:p>
                  </a:txBody>
                  <a:tcPr marL="28575" marR="28575" marT="28575" marB="28575" anchor="ctr">
                    <a:lnL>
                      <a:noFill/>
                    </a:lnL>
                    <a:lnR>
                      <a:noFill/>
                    </a:lnR>
                    <a:lnT>
                      <a:noFill/>
                    </a:lnT>
                    <a:lnB>
                      <a:noFill/>
                    </a:lnB>
                    <a:solidFill>
                      <a:srgbClr val="A89EAF"/>
                    </a:solidFill>
                  </a:tcPr>
                </a:tc>
              </a:tr>
              <a:tr h="0">
                <a:tc>
                  <a:txBody>
                    <a:bodyPr/>
                    <a:lstStyle/>
                    <a:p>
                      <a:r>
                        <a:rPr lang="en-US" b="1" dirty="0"/>
                        <a:t>David</a:t>
                      </a:r>
                      <a:endParaRPr lang="en-US" dirty="0"/>
                    </a:p>
                  </a:txBody>
                  <a:tcPr marL="28575" marR="28575" marT="28575" marB="28575" anchor="ctr">
                    <a:lnL>
                      <a:noFill/>
                    </a:lnL>
                    <a:lnR>
                      <a:noFill/>
                    </a:lnR>
                    <a:lnT>
                      <a:noFill/>
                    </a:lnT>
                    <a:lnB>
                      <a:noFill/>
                    </a:lnB>
                    <a:solidFill>
                      <a:srgbClr val="A89EAF"/>
                    </a:solidFill>
                  </a:tcPr>
                </a:tc>
                <a:tc>
                  <a:txBody>
                    <a:bodyPr/>
                    <a:lstStyle/>
                    <a:p>
                      <a:r>
                        <a:rPr lang="en-US" dirty="0"/>
                        <a:t>550</a:t>
                      </a:r>
                    </a:p>
                  </a:txBody>
                  <a:tcPr marL="28575" marR="28575" marT="28575" marB="28575" anchor="ctr">
                    <a:lnL>
                      <a:noFill/>
                    </a:lnL>
                    <a:lnR>
                      <a:noFill/>
                    </a:lnR>
                    <a:lnT>
                      <a:noFill/>
                    </a:lnT>
                    <a:lnB>
                      <a:noFill/>
                    </a:lnB>
                    <a:solidFill>
                      <a:srgbClr val="A89EAF"/>
                    </a:solidFill>
                  </a:tcPr>
                </a:tc>
                <a:tc>
                  <a:txBody>
                    <a:bodyPr/>
                    <a:lstStyle/>
                    <a:p>
                      <a:r>
                        <a:rPr lang="en-US" dirty="0"/>
                        <a:t>575</a:t>
                      </a:r>
                    </a:p>
                  </a:txBody>
                  <a:tcPr marL="28575" marR="28575" marT="28575" marB="28575" anchor="ctr">
                    <a:lnL>
                      <a:noFill/>
                    </a:lnL>
                    <a:lnR>
                      <a:noFill/>
                    </a:lnR>
                    <a:lnT>
                      <a:noFill/>
                    </a:lnT>
                    <a:lnB>
                      <a:noFill/>
                    </a:lnB>
                    <a:solidFill>
                      <a:srgbClr val="A89EAF"/>
                    </a:solidFill>
                  </a:tcPr>
                </a:tc>
              </a:tr>
              <a:tr h="0">
                <a:tc>
                  <a:txBody>
                    <a:bodyPr/>
                    <a:lstStyle/>
                    <a:p>
                      <a:r>
                        <a:rPr lang="en-US" b="1" dirty="0"/>
                        <a:t>Sandra</a:t>
                      </a:r>
                      <a:endParaRPr lang="en-US" dirty="0"/>
                    </a:p>
                  </a:txBody>
                  <a:tcPr marL="28575" marR="28575" marT="28575" marB="28575" anchor="ctr">
                    <a:lnL>
                      <a:noFill/>
                    </a:lnL>
                    <a:lnR>
                      <a:noFill/>
                    </a:lnR>
                    <a:lnT>
                      <a:noFill/>
                    </a:lnT>
                    <a:lnB>
                      <a:noFill/>
                    </a:lnB>
                    <a:solidFill>
                      <a:srgbClr val="A89EAF"/>
                    </a:solidFill>
                  </a:tcPr>
                </a:tc>
                <a:tc>
                  <a:txBody>
                    <a:bodyPr/>
                    <a:lstStyle/>
                    <a:p>
                      <a:r>
                        <a:rPr lang="en-US" dirty="0"/>
                        <a:t>600</a:t>
                      </a:r>
                    </a:p>
                  </a:txBody>
                  <a:tcPr marL="28575" marR="28575" marT="28575" marB="28575" anchor="ctr">
                    <a:lnL>
                      <a:noFill/>
                    </a:lnL>
                    <a:lnR>
                      <a:noFill/>
                    </a:lnR>
                    <a:lnT>
                      <a:noFill/>
                    </a:lnT>
                    <a:lnB>
                      <a:noFill/>
                    </a:lnB>
                    <a:solidFill>
                      <a:srgbClr val="A89EAF"/>
                    </a:solidFill>
                  </a:tcPr>
                </a:tc>
                <a:tc>
                  <a:txBody>
                    <a:bodyPr/>
                    <a:lstStyle/>
                    <a:p>
                      <a:r>
                        <a:rPr lang="en-US" dirty="0"/>
                        <a:t>580</a:t>
                      </a:r>
                    </a:p>
                  </a:txBody>
                  <a:tcPr marL="28575" marR="28575" marT="28575" marB="28575" anchor="ctr">
                    <a:lnL>
                      <a:noFill/>
                    </a:lnL>
                    <a:lnR>
                      <a:noFill/>
                    </a:lnR>
                    <a:lnT>
                      <a:noFill/>
                    </a:lnT>
                    <a:lnB>
                      <a:noFill/>
                    </a:lnB>
                    <a:solidFill>
                      <a:srgbClr val="A89EAF"/>
                    </a:solidFill>
                  </a:tcPr>
                </a:tc>
              </a:tr>
            </a:tbl>
          </a:graphicData>
        </a:graphic>
      </p:graphicFrame>
      <p:sp>
        <p:nvSpPr>
          <p:cNvPr id="7" name="Content Placeholder 2"/>
          <p:cNvSpPr txBox="1">
            <a:spLocks/>
          </p:cNvSpPr>
          <p:nvPr/>
        </p:nvSpPr>
        <p:spPr bwMode="auto">
          <a:xfrm>
            <a:off x="620712" y="3551237"/>
            <a:ext cx="8278812" cy="22336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28224" rIns="0" bIns="0" numCol="1" anchor="t" anchorCtr="0" compatLnSpc="1">
            <a:prstTxWarp prst="textNoShape">
              <a:avLst/>
            </a:prstTxWarp>
          </a:bodyPr>
          <a:lstStyle>
            <a:lvl1pPr marL="342900" indent="-342900" algn="l" defTabSz="449263" rtl="0" eaLnBrk="0" fontAlgn="base" hangingPunct="0">
              <a:lnSpc>
                <a:spcPct val="93000"/>
              </a:lnSpc>
              <a:spcBef>
                <a:spcPct val="0"/>
              </a:spcBef>
              <a:spcAft>
                <a:spcPts val="1425"/>
              </a:spcAft>
              <a:buClr>
                <a:srgbClr val="000000"/>
              </a:buClr>
              <a:buSzPct val="100000"/>
              <a:buFont typeface="Times New Roman" panose="02020603050405020304" pitchFamily="18" charset="0"/>
              <a:defRPr sz="3200" kern="1200">
                <a:solidFill>
                  <a:srgbClr val="000080"/>
                </a:solidFill>
                <a:latin typeface="+mn-lt"/>
                <a:ea typeface="+mn-ea"/>
                <a:cs typeface="+mn-cs"/>
              </a:defRPr>
            </a:lvl1pPr>
            <a:lvl2pPr marL="742950" indent="-285750" algn="l" defTabSz="449263" rtl="0" eaLnBrk="0" fontAlgn="base" hangingPunct="0">
              <a:lnSpc>
                <a:spcPct val="93000"/>
              </a:lnSpc>
              <a:spcBef>
                <a:spcPct val="0"/>
              </a:spcBef>
              <a:spcAft>
                <a:spcPts val="1138"/>
              </a:spcAft>
              <a:buClr>
                <a:srgbClr val="000000"/>
              </a:buClr>
              <a:buSzPct val="100000"/>
              <a:buFont typeface="Times New Roman" panose="02020603050405020304" pitchFamily="18" charset="0"/>
              <a:defRPr sz="2800" kern="1200">
                <a:solidFill>
                  <a:srgbClr val="000080"/>
                </a:solidFill>
                <a:latin typeface="+mn-lt"/>
                <a:ea typeface="+mn-ea"/>
                <a:cs typeface="+mn-cs"/>
              </a:defRPr>
            </a:lvl2pPr>
            <a:lvl3pPr marL="1143000" indent="-228600" algn="l" defTabSz="449263" rtl="0" eaLnBrk="0" fontAlgn="base" hangingPunct="0">
              <a:lnSpc>
                <a:spcPct val="93000"/>
              </a:lnSpc>
              <a:spcBef>
                <a:spcPct val="0"/>
              </a:spcBef>
              <a:spcAft>
                <a:spcPts val="850"/>
              </a:spcAft>
              <a:buClr>
                <a:srgbClr val="000000"/>
              </a:buClr>
              <a:buSzPct val="100000"/>
              <a:buFont typeface="Times New Roman" panose="02020603050405020304" pitchFamily="18" charset="0"/>
              <a:defRPr sz="2400" kern="1200">
                <a:solidFill>
                  <a:srgbClr val="000080"/>
                </a:solidFill>
                <a:latin typeface="+mn-lt"/>
                <a:ea typeface="+mn-ea"/>
                <a:cs typeface="+mn-cs"/>
              </a:defRPr>
            </a:lvl3pPr>
            <a:lvl4pPr marL="1600200" indent="-228600" algn="l" defTabSz="449263" rtl="0" eaLnBrk="0" fontAlgn="base" hangingPunct="0">
              <a:lnSpc>
                <a:spcPct val="93000"/>
              </a:lnSpc>
              <a:spcBef>
                <a:spcPct val="0"/>
              </a:spcBef>
              <a:spcAft>
                <a:spcPts val="575"/>
              </a:spcAft>
              <a:buClr>
                <a:srgbClr val="000000"/>
              </a:buClr>
              <a:buSzPct val="100000"/>
              <a:buFont typeface="Times New Roman" panose="02020603050405020304" pitchFamily="18" charset="0"/>
              <a:defRPr sz="2000" kern="1200">
                <a:solidFill>
                  <a:srgbClr val="000080"/>
                </a:solidFill>
                <a:latin typeface="+mn-lt"/>
                <a:ea typeface="+mn-ea"/>
                <a:cs typeface="+mn-cs"/>
              </a:defRPr>
            </a:lvl4pPr>
            <a:lvl5pPr marL="2057400" indent="-228600" algn="l" defTabSz="449263" rtl="0" eaLnBrk="0" fontAlgn="base" hangingPunct="0">
              <a:lnSpc>
                <a:spcPct val="93000"/>
              </a:lnSpc>
              <a:spcBef>
                <a:spcPct val="0"/>
              </a:spcBef>
              <a:spcAft>
                <a:spcPts val="288"/>
              </a:spcAft>
              <a:buClr>
                <a:srgbClr val="000000"/>
              </a:buClr>
              <a:buSzPct val="100000"/>
              <a:buFont typeface="Times New Roman" panose="02020603050405020304" pitchFamily="18" charset="0"/>
              <a:defRPr sz="2000" kern="1200">
                <a:solidFill>
                  <a:srgbClr val="00008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Arial" panose="020B0604020202020204" pitchFamily="34" charset="0"/>
              <a:buChar char="•"/>
            </a:pPr>
            <a:r>
              <a:rPr lang="en-US" sz="2400" dirty="0"/>
              <a:t>The </a:t>
            </a:r>
            <a:r>
              <a:rPr lang="en-US" sz="2400" dirty="0">
                <a:solidFill>
                  <a:srgbClr val="FF0000"/>
                </a:solidFill>
              </a:rPr>
              <a:t>columns</a:t>
            </a:r>
            <a:r>
              <a:rPr lang="en-US" sz="2400" dirty="0"/>
              <a:t> </a:t>
            </a:r>
            <a:r>
              <a:rPr lang="en-US" sz="2400" dirty="0" smtClean="0"/>
              <a:t>denote </a:t>
            </a:r>
            <a:r>
              <a:rPr lang="en-US" sz="2400" dirty="0"/>
              <a:t>the </a:t>
            </a:r>
            <a:r>
              <a:rPr lang="en-US" sz="2400" dirty="0">
                <a:solidFill>
                  <a:srgbClr val="FF0000"/>
                </a:solidFill>
              </a:rPr>
              <a:t>subject space</a:t>
            </a:r>
            <a:r>
              <a:rPr lang="en-US" sz="2400" dirty="0"/>
              <a:t>, which are {550, 600} and {575, 580}. The subject space tells you that how GRE-Verbal and GRE-Quantitative scores are distributed </a:t>
            </a:r>
            <a:r>
              <a:rPr lang="en-US" sz="2400" dirty="0" smtClean="0"/>
              <a:t>between two </a:t>
            </a:r>
            <a:r>
              <a:rPr lang="en-US" sz="2400" dirty="0"/>
              <a:t>subjects, David and </a:t>
            </a:r>
            <a:r>
              <a:rPr lang="en-US" sz="2400" dirty="0" smtClean="0"/>
              <a:t>Sandra.</a:t>
            </a:r>
          </a:p>
          <a:p>
            <a:pPr marL="457200" indent="-457200">
              <a:buFont typeface="Arial" panose="020B0604020202020204" pitchFamily="34" charset="0"/>
              <a:buChar char="•"/>
            </a:pPr>
            <a:r>
              <a:rPr lang="en-US" sz="2400" dirty="0" smtClean="0"/>
              <a:t>The </a:t>
            </a:r>
            <a:r>
              <a:rPr lang="en-US" sz="2400" dirty="0">
                <a:solidFill>
                  <a:srgbClr val="FF0000"/>
                </a:solidFill>
              </a:rPr>
              <a:t>rows</a:t>
            </a:r>
            <a:r>
              <a:rPr lang="en-US" sz="2400" dirty="0"/>
              <a:t> reflect the </a:t>
            </a:r>
            <a:r>
              <a:rPr lang="en-US" sz="2400" dirty="0">
                <a:solidFill>
                  <a:srgbClr val="FF0000"/>
                </a:solidFill>
              </a:rPr>
              <a:t>variable space</a:t>
            </a:r>
            <a:r>
              <a:rPr lang="en-US" sz="2400" dirty="0"/>
              <a:t>, which are {550, 575} and {600,580}. The variable space indicates that across the variables GRE-V and GRE-Q, how the scores of the subjects are </a:t>
            </a:r>
            <a:r>
              <a:rPr lang="en-US" sz="2400" dirty="0" smtClean="0"/>
              <a:t>distributed.</a:t>
            </a:r>
            <a:endParaRPr lang="en-US" sz="2400" dirty="0"/>
          </a:p>
        </p:txBody>
      </p:sp>
    </p:spTree>
    <p:extLst>
      <p:ext uri="{BB962C8B-B14F-4D97-AF65-F5344CB8AC3E}">
        <p14:creationId xmlns:p14="http://schemas.microsoft.com/office/powerpoint/2010/main" val="37863325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Variable space</a:t>
            </a:r>
            <a:endParaRPr lang="en-US" dirty="0"/>
          </a:p>
        </p:txBody>
      </p:sp>
      <p:sp>
        <p:nvSpPr>
          <p:cNvPr id="3" name="Content Placeholder 2"/>
          <p:cNvSpPr>
            <a:spLocks noGrp="1"/>
          </p:cNvSpPr>
          <p:nvPr>
            <p:ph idx="1"/>
          </p:nvPr>
        </p:nvSpPr>
        <p:spPr>
          <a:xfrm>
            <a:off x="792163" y="1979613"/>
            <a:ext cx="4476749" cy="3957637"/>
          </a:xfrm>
        </p:spPr>
        <p:txBody>
          <a:bodyPr/>
          <a:lstStyle/>
          <a:p>
            <a:pPr marL="457200" indent="-457200">
              <a:buFont typeface="Arial" panose="020B0604020202020204" pitchFamily="34" charset="0"/>
              <a:buChar char="•"/>
            </a:pPr>
            <a:r>
              <a:rPr lang="en-US" sz="2400" dirty="0"/>
              <a:t>In a scatterplot we deal with the variable space. </a:t>
            </a:r>
            <a:endParaRPr lang="en-US" sz="2400" dirty="0" smtClean="0"/>
          </a:p>
          <a:p>
            <a:pPr marL="457200" indent="-457200">
              <a:buFont typeface="Arial" panose="020B0604020202020204" pitchFamily="34" charset="0"/>
              <a:buChar char="•"/>
            </a:pPr>
            <a:r>
              <a:rPr lang="en-US" sz="2400" dirty="0" smtClean="0"/>
              <a:t>In </a:t>
            </a:r>
            <a:r>
              <a:rPr lang="en-US" sz="2400" dirty="0"/>
              <a:t>the </a:t>
            </a:r>
            <a:r>
              <a:rPr lang="en-US" sz="2400" dirty="0" smtClean="0"/>
              <a:t>scatterplot GRE-V </a:t>
            </a:r>
            <a:r>
              <a:rPr lang="en-US" sz="2400" dirty="0"/>
              <a:t>lies on the X-axis whereas GRE-Q is on the Y-axis. </a:t>
            </a:r>
            <a:endParaRPr lang="en-US" sz="2400" dirty="0" smtClean="0"/>
          </a:p>
          <a:p>
            <a:pPr marL="457200" indent="-457200">
              <a:buFont typeface="Arial" panose="020B0604020202020204" pitchFamily="34" charset="0"/>
              <a:buChar char="•"/>
            </a:pPr>
            <a:r>
              <a:rPr lang="en-US" sz="2400" dirty="0" smtClean="0"/>
              <a:t>The </a:t>
            </a:r>
            <a:r>
              <a:rPr lang="en-US" sz="2400" dirty="0"/>
              <a:t>data points are the scores of David and Sandra. In a two data-point case, the regression line is perfect, of course.</a:t>
            </a:r>
          </a:p>
        </p:txBody>
      </p:sp>
      <p:pic>
        <p:nvPicPr>
          <p:cNvPr id="2050" name="Picture 2" descr="http://www.creative-wisdom.com/computer/sas/variable.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97511" y="2004314"/>
            <a:ext cx="3514067" cy="352812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10530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Subject space</a:t>
            </a:r>
            <a:endParaRPr lang="en-US" dirty="0"/>
          </a:p>
        </p:txBody>
      </p:sp>
      <p:sp>
        <p:nvSpPr>
          <p:cNvPr id="3" name="Content Placeholder 2"/>
          <p:cNvSpPr>
            <a:spLocks noGrp="1"/>
          </p:cNvSpPr>
          <p:nvPr>
            <p:ph idx="1"/>
          </p:nvPr>
        </p:nvSpPr>
        <p:spPr>
          <a:xfrm>
            <a:off x="792163" y="1979613"/>
            <a:ext cx="4552949" cy="3957637"/>
          </a:xfrm>
        </p:spPr>
        <p:txBody>
          <a:bodyPr/>
          <a:lstStyle/>
          <a:p>
            <a:pPr>
              <a:buFont typeface="Arial" panose="020B0604020202020204" pitchFamily="34" charset="0"/>
              <a:buChar char="•"/>
            </a:pPr>
            <a:r>
              <a:rPr lang="en-US" sz="2400" dirty="0"/>
              <a:t>The graph on the right is a plot of subject space. </a:t>
            </a:r>
            <a:endParaRPr lang="en-US" sz="2400" dirty="0" smtClean="0"/>
          </a:p>
          <a:p>
            <a:pPr>
              <a:buFont typeface="Arial" panose="020B0604020202020204" pitchFamily="34" charset="0"/>
              <a:buChar char="•"/>
            </a:pPr>
            <a:r>
              <a:rPr lang="en-US" sz="2400" dirty="0" smtClean="0"/>
              <a:t>The </a:t>
            </a:r>
            <a:r>
              <a:rPr lang="en-US" sz="2400" dirty="0"/>
              <a:t>X axis and Y axis represent Sandra and David. In GRE-V David scores 550 and Sandra scores 600. A vector is drawn from 0 to the point where Sandra's and David's scores </a:t>
            </a:r>
            <a:r>
              <a:rPr lang="en-US" sz="2400" dirty="0" smtClean="0"/>
              <a:t>meet.</a:t>
            </a:r>
            <a:endParaRPr lang="en-US" sz="2400" dirty="0"/>
          </a:p>
        </p:txBody>
      </p:sp>
      <p:pic>
        <p:nvPicPr>
          <p:cNvPr id="3074" name="Picture 2" descr="http://www.creative-wisdom.com/computer/sas/person.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02312" y="1979613"/>
            <a:ext cx="3386876" cy="340042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51565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Subject space</a:t>
            </a:r>
            <a:endParaRPr lang="en-US" dirty="0"/>
          </a:p>
        </p:txBody>
      </p:sp>
      <p:sp>
        <p:nvSpPr>
          <p:cNvPr id="3" name="Content Placeholder 2"/>
          <p:cNvSpPr>
            <a:spLocks noGrp="1"/>
          </p:cNvSpPr>
          <p:nvPr>
            <p:ph idx="1"/>
          </p:nvPr>
        </p:nvSpPr>
        <p:spPr>
          <a:xfrm>
            <a:off x="792163" y="1979613"/>
            <a:ext cx="4552949" cy="3957637"/>
          </a:xfrm>
        </p:spPr>
        <p:txBody>
          <a:bodyPr/>
          <a:lstStyle/>
          <a:p>
            <a:pPr>
              <a:buFont typeface="Arial" panose="020B0604020202020204" pitchFamily="34" charset="0"/>
              <a:buChar char="•"/>
            </a:pPr>
            <a:r>
              <a:rPr lang="en-US" sz="2400" dirty="0"/>
              <a:t>T</a:t>
            </a:r>
            <a:r>
              <a:rPr lang="en-US" sz="2400" dirty="0" smtClean="0"/>
              <a:t>he </a:t>
            </a:r>
            <a:r>
              <a:rPr lang="en-US" sz="2400" dirty="0"/>
              <a:t>scale of the graph is not of the right proportion. Actually it starts from 500 rather than 0 in order to make other portions of the graph </a:t>
            </a:r>
            <a:r>
              <a:rPr lang="en-US" sz="2400" dirty="0" smtClean="0"/>
              <a:t>visible. </a:t>
            </a:r>
          </a:p>
          <a:p>
            <a:pPr>
              <a:buFont typeface="Arial" panose="020B0604020202020204" pitchFamily="34" charset="0"/>
              <a:buChar char="•"/>
            </a:pPr>
            <a:r>
              <a:rPr lang="en-US" sz="2400" dirty="0" smtClean="0"/>
              <a:t>The </a:t>
            </a:r>
            <a:r>
              <a:rPr lang="en-US" sz="2400" dirty="0"/>
              <a:t>vector for GRE-Q is constructed in the same manner.</a:t>
            </a:r>
          </a:p>
        </p:txBody>
      </p:sp>
      <p:pic>
        <p:nvPicPr>
          <p:cNvPr id="3074" name="Picture 2" descr="http://www.creative-wisdom.com/computer/sas/person.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02312" y="1979613"/>
            <a:ext cx="3386876" cy="340042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44858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Hyperspace</a:t>
            </a:r>
            <a:endParaRPr lang="en-US" dirty="0"/>
          </a:p>
        </p:txBody>
      </p:sp>
      <p:sp>
        <p:nvSpPr>
          <p:cNvPr id="3" name="Content Placeholder 2"/>
          <p:cNvSpPr>
            <a:spLocks noGrp="1"/>
          </p:cNvSpPr>
          <p:nvPr>
            <p:ph idx="1"/>
          </p:nvPr>
        </p:nvSpPr>
        <p:spPr/>
        <p:txBody>
          <a:bodyPr/>
          <a:lstStyle/>
          <a:p>
            <a:pPr marL="457200" indent="-457200">
              <a:buFont typeface="Arial" panose="020B0604020202020204" pitchFamily="34" charset="0"/>
              <a:buChar char="•"/>
            </a:pPr>
            <a:r>
              <a:rPr lang="en-US" sz="2400" dirty="0"/>
              <a:t>When subject space and variable space are combined, we call it the </a:t>
            </a:r>
            <a:r>
              <a:rPr lang="en-US" sz="2400" dirty="0">
                <a:solidFill>
                  <a:srgbClr val="FF0000"/>
                </a:solidFill>
              </a:rPr>
              <a:t>hyperspace</a:t>
            </a:r>
            <a:r>
              <a:rPr lang="en-US" sz="2400" dirty="0" smtClean="0"/>
              <a:t>.</a:t>
            </a:r>
          </a:p>
          <a:p>
            <a:pPr marL="457200" indent="-457200">
              <a:buFont typeface="Arial" panose="020B0604020202020204" pitchFamily="34" charset="0"/>
              <a:buChar char="•"/>
            </a:pPr>
            <a:r>
              <a:rPr lang="en-US" sz="2400" dirty="0" smtClean="0"/>
              <a:t>In </a:t>
            </a:r>
            <a:r>
              <a:rPr lang="en-US" sz="2400" dirty="0"/>
              <a:t>reality, a research project always involves more than two variables and two subjects. </a:t>
            </a:r>
            <a:endParaRPr lang="en-US" sz="2400" dirty="0" smtClean="0"/>
          </a:p>
          <a:p>
            <a:pPr marL="457200" indent="-457200">
              <a:buFont typeface="Arial" panose="020B0604020202020204" pitchFamily="34" charset="0"/>
              <a:buChar char="•"/>
            </a:pPr>
            <a:r>
              <a:rPr lang="en-US" sz="2400" dirty="0" smtClean="0"/>
              <a:t>In </a:t>
            </a:r>
            <a:r>
              <a:rPr lang="en-US" sz="2400" dirty="0"/>
              <a:t>a multi-dimensional hyperspace, the vectors in the subject space can be combined to form an eigenvector, which depicts the Eigenvalue. </a:t>
            </a:r>
            <a:endParaRPr lang="en-US" sz="2400" dirty="0" smtClean="0"/>
          </a:p>
          <a:p>
            <a:pPr marL="457200" indent="-457200">
              <a:buFont typeface="Arial" panose="020B0604020202020204" pitchFamily="34" charset="0"/>
              <a:buChar char="•"/>
            </a:pPr>
            <a:r>
              <a:rPr lang="en-US" sz="2400" dirty="0" smtClean="0"/>
              <a:t>The </a:t>
            </a:r>
            <a:r>
              <a:rPr lang="en-US" sz="2400" dirty="0"/>
              <a:t>longer the length of the eigenvector is, the higher the Eigenvalue is and the more variance it can explain. </a:t>
            </a:r>
          </a:p>
        </p:txBody>
      </p:sp>
    </p:spTree>
    <p:extLst>
      <p:ext uri="{BB962C8B-B14F-4D97-AF65-F5344CB8AC3E}">
        <p14:creationId xmlns:p14="http://schemas.microsoft.com/office/powerpoint/2010/main" val="41820583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Biplot</a:t>
            </a:r>
            <a:endParaRPr lang="en-US" dirty="0"/>
          </a:p>
        </p:txBody>
      </p:sp>
      <p:sp>
        <p:nvSpPr>
          <p:cNvPr id="3" name="Content Placeholder 2"/>
          <p:cNvSpPr>
            <a:spLocks noGrp="1"/>
          </p:cNvSpPr>
          <p:nvPr>
            <p:ph idx="1"/>
          </p:nvPr>
        </p:nvSpPr>
        <p:spPr>
          <a:xfrm>
            <a:off x="792163" y="1979613"/>
            <a:ext cx="3638549" cy="3957637"/>
          </a:xfrm>
        </p:spPr>
        <p:txBody>
          <a:bodyPr/>
          <a:lstStyle/>
          <a:p>
            <a:pPr marL="457200" indent="-457200">
              <a:buFont typeface="Arial" panose="020B0604020202020204" pitchFamily="34" charset="0"/>
              <a:buChar char="•"/>
            </a:pPr>
            <a:r>
              <a:rPr lang="en-US" sz="2800" dirty="0" smtClean="0"/>
              <a:t>You can depict bi-space (subject space and variable space) in a </a:t>
            </a:r>
            <a:r>
              <a:rPr lang="en-US" sz="2800" dirty="0" err="1" smtClean="0"/>
              <a:t>biplot</a:t>
            </a:r>
            <a:r>
              <a:rPr lang="en-US" sz="2800" dirty="0" smtClean="0"/>
              <a:t>.</a:t>
            </a:r>
          </a:p>
          <a:p>
            <a:pPr marL="457200" indent="-457200">
              <a:buFont typeface="Arial" panose="020B0604020202020204" pitchFamily="34" charset="0"/>
              <a:buChar char="•"/>
            </a:pPr>
            <a:r>
              <a:rPr lang="en-US" sz="2800" dirty="0" smtClean="0"/>
              <a:t>But if you have many subjects, the </a:t>
            </a:r>
            <a:r>
              <a:rPr lang="en-US" sz="2800" dirty="0" err="1" smtClean="0"/>
              <a:t>biplot</a:t>
            </a:r>
            <a:r>
              <a:rPr lang="en-US" sz="2800" dirty="0" smtClean="0"/>
              <a:t> would be very cluttered.</a:t>
            </a:r>
            <a:endParaRPr lang="en-US" sz="2800" dirty="0"/>
          </a:p>
        </p:txBody>
      </p:sp>
      <p:pic>
        <p:nvPicPr>
          <p:cNvPr id="4" name="Picture 3"/>
          <p:cNvPicPr>
            <a:picLocks noChangeAspect="1"/>
          </p:cNvPicPr>
          <p:nvPr/>
        </p:nvPicPr>
        <p:blipFill>
          <a:blip r:embed="rId2"/>
          <a:stretch>
            <a:fillRect/>
          </a:stretch>
        </p:blipFill>
        <p:spPr>
          <a:xfrm>
            <a:off x="4735512" y="1979613"/>
            <a:ext cx="4496427" cy="3391373"/>
          </a:xfrm>
          <a:prstGeom prst="rect">
            <a:avLst/>
          </a:prstGeom>
          <a:ln>
            <a:solidFill>
              <a:schemeClr val="tx1"/>
            </a:solidFill>
          </a:ln>
        </p:spPr>
      </p:pic>
    </p:spTree>
    <p:extLst>
      <p:ext uri="{BB962C8B-B14F-4D97-AF65-F5344CB8AC3E}">
        <p14:creationId xmlns:p14="http://schemas.microsoft.com/office/powerpoint/2010/main" val="7282044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9" y="554038"/>
            <a:ext cx="5299074" cy="1260475"/>
          </a:xfrm>
        </p:spPr>
        <p:txBody>
          <a:bodyPr/>
          <a:lstStyle/>
          <a:p>
            <a:r>
              <a:rPr lang="en-US" dirty="0" smtClean="0"/>
              <a:t>Data visualization</a:t>
            </a:r>
            <a:endParaRPr lang="en-US" dirty="0"/>
          </a:p>
        </p:txBody>
      </p:sp>
      <p:sp>
        <p:nvSpPr>
          <p:cNvPr id="3" name="Content Placeholder 2"/>
          <p:cNvSpPr>
            <a:spLocks noGrp="1"/>
          </p:cNvSpPr>
          <p:nvPr>
            <p:ph idx="1"/>
          </p:nvPr>
        </p:nvSpPr>
        <p:spPr>
          <a:xfrm>
            <a:off x="792163" y="1979613"/>
            <a:ext cx="4629149" cy="3957637"/>
          </a:xfrm>
        </p:spPr>
        <p:txBody>
          <a:bodyPr/>
          <a:lstStyle/>
          <a:p>
            <a:pPr>
              <a:buFont typeface="Arial" panose="020B0604020202020204" pitchFamily="34" charset="0"/>
              <a:buChar char="•"/>
            </a:pPr>
            <a:r>
              <a:rPr lang="en-US" sz="2400" dirty="0" smtClean="0"/>
              <a:t>Use vectors to examine the clustering patterns and the inter-relationships between variables.</a:t>
            </a:r>
          </a:p>
          <a:p>
            <a:pPr>
              <a:buFont typeface="Arial" panose="020B0604020202020204" pitchFamily="34" charset="0"/>
              <a:buChar char="•"/>
            </a:pPr>
            <a:r>
              <a:rPr lang="en-US" sz="2400" dirty="0" smtClean="0"/>
              <a:t>If the labels are obscured in the graph, you can “brush” the vectors to highlight the variables.</a:t>
            </a:r>
          </a:p>
        </p:txBody>
      </p:sp>
      <p:pic>
        <p:nvPicPr>
          <p:cNvPr id="6" name="Picture 5"/>
          <p:cNvPicPr>
            <a:picLocks noChangeAspect="1"/>
          </p:cNvPicPr>
          <p:nvPr/>
        </p:nvPicPr>
        <p:blipFill>
          <a:blip r:embed="rId2"/>
          <a:stretch>
            <a:fillRect/>
          </a:stretch>
        </p:blipFill>
        <p:spPr>
          <a:xfrm>
            <a:off x="5878512" y="960437"/>
            <a:ext cx="3048000" cy="3122141"/>
          </a:xfrm>
          <a:prstGeom prst="rect">
            <a:avLst/>
          </a:prstGeom>
          <a:ln>
            <a:solidFill>
              <a:schemeClr val="tx1"/>
            </a:solidFill>
          </a:ln>
        </p:spPr>
      </p:pic>
      <p:pic>
        <p:nvPicPr>
          <p:cNvPr id="7" name="Picture 6"/>
          <p:cNvPicPr>
            <a:picLocks noChangeAspect="1"/>
          </p:cNvPicPr>
          <p:nvPr/>
        </p:nvPicPr>
        <p:blipFill>
          <a:blip r:embed="rId3"/>
          <a:stretch>
            <a:fillRect/>
          </a:stretch>
        </p:blipFill>
        <p:spPr>
          <a:xfrm>
            <a:off x="4506911" y="4432527"/>
            <a:ext cx="4460193" cy="1938110"/>
          </a:xfrm>
          <a:prstGeom prst="rect">
            <a:avLst/>
          </a:prstGeom>
          <a:ln>
            <a:solidFill>
              <a:schemeClr val="tx1"/>
            </a:solidFill>
          </a:ln>
        </p:spPr>
      </p:pic>
    </p:spTree>
    <p:extLst>
      <p:ext uri="{BB962C8B-B14F-4D97-AF65-F5344CB8AC3E}">
        <p14:creationId xmlns:p14="http://schemas.microsoft.com/office/powerpoint/2010/main" val="38561943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1"/>
          <p:cNvSpPr>
            <a:spLocks noGrp="1" noChangeArrowheads="1"/>
          </p:cNvSpPr>
          <p:nvPr>
            <p:ph type="title"/>
          </p:nvPr>
        </p:nvSpPr>
        <p:spPr>
          <a:xfrm>
            <a:off x="503238" y="501650"/>
            <a:ext cx="8856662" cy="1366838"/>
          </a:xfrm>
        </p:spPr>
        <p:txBody>
          <a:bodyPr/>
          <a:lstStyle/>
          <a:p>
            <a:pPr eaLnBrk="1">
              <a:lnSpc>
                <a:spcPct val="102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dirty="0" smtClean="0">
                <a:latin typeface="Calibri" panose="020F0502020204030204" pitchFamily="34" charset="0"/>
              </a:rPr>
              <a:t>Scree plot</a:t>
            </a:r>
          </a:p>
        </p:txBody>
      </p:sp>
      <p:sp>
        <p:nvSpPr>
          <p:cNvPr id="37891" name="Rectangle 2"/>
          <p:cNvSpPr>
            <a:spLocks noGrp="1" noChangeArrowheads="1"/>
          </p:cNvSpPr>
          <p:nvPr>
            <p:ph type="body" idx="1"/>
          </p:nvPr>
        </p:nvSpPr>
        <p:spPr>
          <a:xfrm>
            <a:off x="792163" y="1979613"/>
            <a:ext cx="3333749" cy="3959225"/>
          </a:xfrm>
        </p:spPr>
        <p:txBody>
          <a:bodyPr/>
          <a:lstStyle/>
          <a:p>
            <a:pPr marL="457200" indent="-457200" eaLnBrk="1">
              <a:buFont typeface="Arial" panose="020B0604020202020204" pitchFamily="34" charset="0"/>
              <a:buChar char="•"/>
            </a:pPr>
            <a:r>
              <a:rPr lang="en-US" altLang="en-US" sz="2800" dirty="0" smtClean="0">
                <a:latin typeface="Calibri" panose="020F0502020204030204" pitchFamily="34" charset="0"/>
              </a:rPr>
              <a:t>Determine </a:t>
            </a:r>
            <a:r>
              <a:rPr lang="en-US" altLang="en-US" sz="2800" dirty="0">
                <a:latin typeface="Calibri" panose="020F0502020204030204" pitchFamily="34" charset="0"/>
              </a:rPr>
              <a:t>the number of </a:t>
            </a:r>
            <a:r>
              <a:rPr lang="en-US" altLang="en-US" sz="2800" dirty="0" smtClean="0">
                <a:latin typeface="Calibri" panose="020F0502020204030204" pitchFamily="34" charset="0"/>
              </a:rPr>
              <a:t>factors</a:t>
            </a:r>
          </a:p>
          <a:p>
            <a:pPr marL="457200" indent="-457200" eaLnBrk="1">
              <a:buFont typeface="Arial" panose="020B0604020202020204" pitchFamily="34" charset="0"/>
              <a:buChar char="•"/>
            </a:pPr>
            <a:r>
              <a:rPr lang="en-US" altLang="en-US" sz="2800" dirty="0" smtClean="0">
                <a:latin typeface="Calibri" panose="020F0502020204030204" pitchFamily="34" charset="0"/>
              </a:rPr>
              <a:t>How much additional information can I get by adding more complexity into the factor model?</a:t>
            </a:r>
            <a:endParaRPr lang="en-US" altLang="en-US" sz="2800" dirty="0" smtClean="0"/>
          </a:p>
        </p:txBody>
      </p:sp>
      <p:pic>
        <p:nvPicPr>
          <p:cNvPr id="2" name="Picture 1"/>
          <p:cNvPicPr>
            <a:picLocks noChangeAspect="1"/>
          </p:cNvPicPr>
          <p:nvPr/>
        </p:nvPicPr>
        <p:blipFill>
          <a:blip r:embed="rId3"/>
          <a:stretch>
            <a:fillRect/>
          </a:stretch>
        </p:blipFill>
        <p:spPr>
          <a:xfrm>
            <a:off x="4430712" y="1955670"/>
            <a:ext cx="4573952" cy="4445001"/>
          </a:xfrm>
          <a:prstGeom prst="rect">
            <a:avLst/>
          </a:prstGeom>
          <a:ln>
            <a:solidFill>
              <a:schemeClr val="tx1"/>
            </a:solidFill>
          </a:ln>
        </p:spPr>
      </p:pic>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1"/>
          <p:cNvSpPr>
            <a:spLocks noGrp="1" noChangeArrowheads="1"/>
          </p:cNvSpPr>
          <p:nvPr>
            <p:ph type="title"/>
          </p:nvPr>
        </p:nvSpPr>
        <p:spPr>
          <a:xfrm>
            <a:off x="503238" y="457200"/>
            <a:ext cx="8856662" cy="1171575"/>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mtClean="0"/>
              <a:t>Kasier criterion</a:t>
            </a:r>
          </a:p>
        </p:txBody>
      </p:sp>
      <p:sp>
        <p:nvSpPr>
          <p:cNvPr id="39939" name="Rectangle 2"/>
          <p:cNvSpPr>
            <a:spLocks noGrp="1" noChangeArrowheads="1"/>
          </p:cNvSpPr>
          <p:nvPr>
            <p:ph type="body" idx="1"/>
          </p:nvPr>
        </p:nvSpPr>
        <p:spPr>
          <a:xfrm>
            <a:off x="639763" y="1554163"/>
            <a:ext cx="4933949" cy="5373687"/>
          </a:xfrm>
        </p:spPr>
        <p:txBody>
          <a:bodyPr/>
          <a:lstStyle/>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Lst>
            </a:pPr>
            <a:r>
              <a:rPr lang="en-US" altLang="en-US" sz="2800" dirty="0" smtClean="0"/>
              <a:t>Just like the cutoff using p value &lt; .05, </a:t>
            </a:r>
            <a:r>
              <a:rPr lang="en-US" altLang="en-US" sz="2800" dirty="0" err="1" smtClean="0"/>
              <a:t>Kasier</a:t>
            </a:r>
            <a:r>
              <a:rPr lang="en-US" altLang="en-US" sz="2800" dirty="0" smtClean="0"/>
              <a:t> criterion (Eigenvalue =&gt; 1) is just a convention.</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Lst>
            </a:pPr>
            <a:r>
              <a:rPr lang="en-US" altLang="en-US" sz="2800" dirty="0" smtClean="0"/>
              <a:t>If necessary, you should override it.</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Lst>
            </a:pPr>
            <a:r>
              <a:rPr lang="en-US" altLang="en-US" sz="2800" dirty="0" smtClean="0"/>
              <a:t>Dr. </a:t>
            </a:r>
            <a:r>
              <a:rPr lang="en-US" altLang="en-US" sz="2800" dirty="0" err="1" smtClean="0"/>
              <a:t>Shaynah</a:t>
            </a:r>
            <a:r>
              <a:rPr lang="en-US" altLang="en-US" sz="2800" dirty="0" smtClean="0"/>
              <a:t> </a:t>
            </a:r>
            <a:r>
              <a:rPr lang="en-US" altLang="en-US" sz="2800" dirty="0" err="1" smtClean="0"/>
              <a:t>Neshama</a:t>
            </a:r>
            <a:r>
              <a:rPr lang="en-US" altLang="en-US" sz="2800" dirty="0" smtClean="0"/>
              <a:t> developed a scale with two constructs, but EFA suggests six factors based on </a:t>
            </a:r>
            <a:r>
              <a:rPr lang="en-US" altLang="en-US" sz="2800" dirty="0" err="1" smtClean="0"/>
              <a:t>Kasier</a:t>
            </a:r>
            <a:r>
              <a:rPr lang="en-US" altLang="en-US" sz="2800" dirty="0" smtClean="0"/>
              <a:t> criterion =&gt; 1.</a:t>
            </a:r>
          </a:p>
        </p:txBody>
      </p:sp>
      <p:pic>
        <p:nvPicPr>
          <p:cNvPr id="3994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78538" y="1660525"/>
            <a:ext cx="3232150" cy="29495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 name="Picture 2"/>
          <p:cNvPicPr>
            <a:picLocks noChangeAspect="1"/>
          </p:cNvPicPr>
          <p:nvPr/>
        </p:nvPicPr>
        <p:blipFill>
          <a:blip r:embed="rId4"/>
          <a:stretch>
            <a:fillRect/>
          </a:stretch>
        </p:blipFill>
        <p:spPr>
          <a:xfrm>
            <a:off x="5741565" y="1663019"/>
            <a:ext cx="3413547" cy="3617776"/>
          </a:xfrm>
          <a:prstGeom prst="rect">
            <a:avLst/>
          </a:prstGeom>
          <a:ln>
            <a:solidFill>
              <a:schemeClr val="tx1"/>
            </a:solidFill>
          </a:ln>
        </p:spPr>
      </p:pic>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1"/>
          <p:cNvSpPr>
            <a:spLocks noGrp="1" noChangeArrowheads="1"/>
          </p:cNvSpPr>
          <p:nvPr>
            <p:ph type="title"/>
          </p:nvPr>
        </p:nvSpPr>
        <p:spPr>
          <a:xfrm>
            <a:off x="503238" y="598488"/>
            <a:ext cx="8856662" cy="1171575"/>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mtClean="0"/>
              <a:t>Factor loading plot</a:t>
            </a:r>
          </a:p>
        </p:txBody>
      </p:sp>
      <p:sp>
        <p:nvSpPr>
          <p:cNvPr id="41987" name="Rectangle 2"/>
          <p:cNvSpPr>
            <a:spLocks noGrp="1" noChangeArrowheads="1"/>
          </p:cNvSpPr>
          <p:nvPr>
            <p:ph type="body" idx="1"/>
          </p:nvPr>
        </p:nvSpPr>
        <p:spPr>
          <a:xfrm>
            <a:off x="792163" y="1979613"/>
            <a:ext cx="4171949" cy="4102100"/>
          </a:xfrm>
        </p:spPr>
        <p:txBody>
          <a:bodyPr/>
          <a:lstStyle/>
          <a:p>
            <a:pPr marL="107950" indent="0" eaLnBrk="1">
              <a:buSzPct val="45000"/>
              <a:tabLst>
                <a:tab pos="723900" algn="l"/>
                <a:tab pos="1447800" algn="l"/>
                <a:tab pos="2171700" algn="l"/>
                <a:tab pos="2895600" algn="l"/>
                <a:tab pos="3619500" algn="l"/>
              </a:tabLst>
            </a:pPr>
            <a:r>
              <a:rPr lang="en-US" altLang="en-US" dirty="0" smtClean="0"/>
              <a:t>When the variables are represented as vectors, it is clear that there are two clusters. Only one item does not belong to any group. Cut it!</a:t>
            </a:r>
          </a:p>
        </p:txBody>
      </p:sp>
      <p:pic>
        <p:nvPicPr>
          <p:cNvPr id="2" name="Picture 1"/>
          <p:cNvPicPr>
            <a:picLocks noChangeAspect="1"/>
          </p:cNvPicPr>
          <p:nvPr/>
        </p:nvPicPr>
        <p:blipFill>
          <a:blip r:embed="rId3"/>
          <a:stretch>
            <a:fillRect/>
          </a:stretch>
        </p:blipFill>
        <p:spPr>
          <a:xfrm>
            <a:off x="5095288" y="1979613"/>
            <a:ext cx="4243067" cy="3085867"/>
          </a:xfrm>
          <a:prstGeom prst="rect">
            <a:avLst/>
          </a:prstGeom>
          <a:ln>
            <a:solidFill>
              <a:schemeClr val="tx1"/>
            </a:solidFill>
          </a:ln>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16821" y="4160837"/>
            <a:ext cx="1535500" cy="2543271"/>
          </a:xfrm>
          <a:prstGeom prst="rect">
            <a:avLst/>
          </a:prstGeom>
        </p:spPr>
      </p:pic>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Assignment 7.3</a:t>
            </a:r>
            <a:endParaRPr lang="en-US" dirty="0"/>
          </a:p>
        </p:txBody>
      </p:sp>
      <p:sp>
        <p:nvSpPr>
          <p:cNvPr id="3" name="Content Placeholder 2"/>
          <p:cNvSpPr>
            <a:spLocks noGrp="1"/>
          </p:cNvSpPr>
          <p:nvPr>
            <p:ph idx="1"/>
          </p:nvPr>
        </p:nvSpPr>
        <p:spPr/>
        <p:txBody>
          <a:bodyPr/>
          <a:lstStyle/>
          <a:p>
            <a:pPr marL="457200" indent="-457200">
              <a:buFont typeface="Arial" panose="020B0604020202020204" pitchFamily="34" charset="0"/>
              <a:buChar char="•"/>
            </a:pPr>
            <a:r>
              <a:rPr lang="en-US" dirty="0" smtClean="0"/>
              <a:t>Data set: </a:t>
            </a:r>
            <a:r>
              <a:rPr lang="en-US" dirty="0" err="1" smtClean="0"/>
              <a:t>PIAAC_for</a:t>
            </a:r>
            <a:r>
              <a:rPr lang="en-US" dirty="0" smtClean="0"/>
              <a:t> _</a:t>
            </a:r>
            <a:r>
              <a:rPr lang="en-US" dirty="0" err="1" smtClean="0"/>
              <a:t>PCA,jmp</a:t>
            </a:r>
            <a:endParaRPr lang="en-US" dirty="0" smtClean="0"/>
          </a:p>
          <a:p>
            <a:pPr marL="457200" indent="-457200">
              <a:buFont typeface="Arial" panose="020B0604020202020204" pitchFamily="34" charset="0"/>
              <a:buChar char="•"/>
            </a:pPr>
            <a:r>
              <a:rPr lang="en-US" dirty="0" smtClean="0"/>
              <a:t>Run a PCA with problem-solving, literacy, and numeracy.</a:t>
            </a:r>
          </a:p>
          <a:p>
            <a:pPr marL="457200" indent="-457200">
              <a:buFont typeface="Arial" panose="020B0604020202020204" pitchFamily="34" charset="0"/>
              <a:buChar char="•"/>
            </a:pPr>
            <a:r>
              <a:rPr lang="en-US" dirty="0" smtClean="0"/>
              <a:t>Examine the loading plot</a:t>
            </a:r>
          </a:p>
          <a:p>
            <a:pPr marL="457200" indent="-457200">
              <a:buFont typeface="Arial" panose="020B0604020202020204" pitchFamily="34" charset="0"/>
              <a:buChar char="•"/>
            </a:pPr>
            <a:r>
              <a:rPr lang="en-US" dirty="0" smtClean="0"/>
              <a:t>Can we put all three test scores together as a composite score? Are all vectors close to each other?</a:t>
            </a:r>
            <a:endParaRPr lang="en-US" dirty="0"/>
          </a:p>
        </p:txBody>
      </p:sp>
    </p:spTree>
    <p:extLst>
      <p:ext uri="{BB962C8B-B14F-4D97-AF65-F5344CB8AC3E}">
        <p14:creationId xmlns:p14="http://schemas.microsoft.com/office/powerpoint/2010/main" val="17293875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1"/>
          <p:cNvSpPr>
            <a:spLocks noGrp="1" noChangeArrowheads="1"/>
          </p:cNvSpPr>
          <p:nvPr>
            <p:ph type="title"/>
          </p:nvPr>
        </p:nvSpPr>
        <p:spPr>
          <a:xfrm>
            <a:off x="503238" y="554038"/>
            <a:ext cx="8856662" cy="1262062"/>
          </a:xfrm>
        </p:spPr>
        <p:txBody>
          <a:bodyPr tIns="27720"/>
          <a:lstStyle/>
          <a:p>
            <a:pPr eaLnBrk="1">
              <a:lnSpc>
                <a:spcPct val="95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mtClean="0">
                <a:latin typeface="Times New Roman" panose="02020603050405020304" pitchFamily="18" charset="0"/>
                <a:cs typeface="Times New Roman" panose="02020603050405020304" pitchFamily="18" charset="0"/>
              </a:rPr>
              <a:t>Various criteria</a:t>
            </a:r>
          </a:p>
        </p:txBody>
      </p:sp>
      <p:sp>
        <p:nvSpPr>
          <p:cNvPr id="35843" name="Rectangle 2"/>
          <p:cNvSpPr>
            <a:spLocks noGrp="1" noChangeArrowheads="1"/>
          </p:cNvSpPr>
          <p:nvPr>
            <p:ph type="body" idx="1"/>
          </p:nvPr>
        </p:nvSpPr>
        <p:spPr>
          <a:xfrm>
            <a:off x="792163" y="1979613"/>
            <a:ext cx="8280400" cy="4151312"/>
          </a:xfrm>
        </p:spPr>
        <p:txBody>
          <a:bodyPr tIns="20160"/>
          <a:lstStyle/>
          <a:p>
            <a:pPr marL="431800" indent="-323850" eaLnBrk="1">
              <a:lnSpc>
                <a:spcPct val="95000"/>
              </a:lnSpc>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dirty="0" err="1" smtClean="0">
                <a:latin typeface="Times New Roman" panose="02020603050405020304" pitchFamily="18" charset="0"/>
                <a:cs typeface="Times New Roman" panose="02020603050405020304" pitchFamily="18" charset="0"/>
              </a:rPr>
              <a:t>Kasier</a:t>
            </a:r>
            <a:r>
              <a:rPr lang="en-US" altLang="en-US" dirty="0" smtClean="0">
                <a:latin typeface="Times New Roman" panose="02020603050405020304" pitchFamily="18" charset="0"/>
                <a:cs typeface="Times New Roman" panose="02020603050405020304" pitchFamily="18" charset="0"/>
              </a:rPr>
              <a:t> criterion</a:t>
            </a:r>
          </a:p>
          <a:p>
            <a:pPr marL="431800" indent="-323850" eaLnBrk="1">
              <a:lnSpc>
                <a:spcPct val="95000"/>
              </a:lnSpc>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dirty="0" smtClean="0">
                <a:latin typeface="Times New Roman" panose="02020603050405020304" pitchFamily="18" charset="0"/>
                <a:cs typeface="Times New Roman" panose="02020603050405020304" pitchFamily="18" charset="0"/>
              </a:rPr>
              <a:t>the scree plot</a:t>
            </a:r>
          </a:p>
          <a:p>
            <a:pPr marL="431800" indent="-323850" eaLnBrk="1">
              <a:lnSpc>
                <a:spcPct val="95000"/>
              </a:lnSpc>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dirty="0" smtClean="0">
                <a:latin typeface="Times New Roman" panose="02020603050405020304" pitchFamily="18" charset="0"/>
                <a:cs typeface="Times New Roman" panose="02020603050405020304" pitchFamily="18" charset="0"/>
              </a:rPr>
              <a:t>parallel analysis </a:t>
            </a:r>
          </a:p>
          <a:p>
            <a:pPr marL="431800" indent="-323850" eaLnBrk="1">
              <a:lnSpc>
                <a:spcPct val="95000"/>
              </a:lnSpc>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dirty="0" smtClean="0">
                <a:latin typeface="Times New Roman" panose="02020603050405020304" pitchFamily="18" charset="0"/>
                <a:cs typeface="Times New Roman" panose="02020603050405020304" pitchFamily="18" charset="0"/>
              </a:rPr>
              <a:t>Many studies had verified that by far PA is the most accurate method (</a:t>
            </a:r>
            <a:r>
              <a:rPr lang="en-US" altLang="en-US" dirty="0" err="1" smtClean="0">
                <a:latin typeface="Times New Roman" panose="02020603050405020304" pitchFamily="18" charset="0"/>
                <a:cs typeface="Times New Roman" panose="02020603050405020304" pitchFamily="18" charset="0"/>
              </a:rPr>
              <a:t>Buja</a:t>
            </a:r>
            <a:r>
              <a:rPr lang="en-US" altLang="en-US" dirty="0" smtClean="0">
                <a:latin typeface="Times New Roman" panose="02020603050405020304" pitchFamily="18" charset="0"/>
                <a:cs typeface="Times New Roman" panose="02020603050405020304" pitchFamily="18" charset="0"/>
              </a:rPr>
              <a:t> &amp; </a:t>
            </a:r>
            <a:r>
              <a:rPr lang="en-US" altLang="en-US" dirty="0" err="1" smtClean="0">
                <a:latin typeface="Times New Roman" panose="02020603050405020304" pitchFamily="18" charset="0"/>
                <a:cs typeface="Times New Roman" panose="02020603050405020304" pitchFamily="18" charset="0"/>
              </a:rPr>
              <a:t>Eyubuglu</a:t>
            </a:r>
            <a:r>
              <a:rPr lang="en-US" altLang="en-US" dirty="0" smtClean="0">
                <a:latin typeface="Times New Roman" panose="02020603050405020304" pitchFamily="18" charset="0"/>
                <a:cs typeface="Times New Roman" panose="02020603050405020304" pitchFamily="18" charset="0"/>
              </a:rPr>
              <a:t>, 1992; </a:t>
            </a:r>
            <a:r>
              <a:rPr lang="en-US" altLang="en-US" dirty="0" err="1" smtClean="0">
                <a:latin typeface="Times New Roman" panose="02020603050405020304" pitchFamily="18" charset="0"/>
                <a:cs typeface="Times New Roman" panose="02020603050405020304" pitchFamily="18" charset="0"/>
              </a:rPr>
              <a:t>Glorfeld</a:t>
            </a:r>
            <a:r>
              <a:rPr lang="en-US" altLang="en-US" dirty="0" smtClean="0">
                <a:latin typeface="Times New Roman" panose="02020603050405020304" pitchFamily="18" charset="0"/>
                <a:cs typeface="Times New Roman" panose="02020603050405020304" pitchFamily="18" charset="0"/>
              </a:rPr>
              <a:t>, 1995; Horn, 1965; Hubbard &amp; Allen, 1987; Humphreys &amp; Montanelli, 1975; </a:t>
            </a:r>
            <a:r>
              <a:rPr lang="en-US" altLang="en-US" dirty="0" err="1" smtClean="0">
                <a:latin typeface="Times New Roman" panose="02020603050405020304" pitchFamily="18" charset="0"/>
                <a:cs typeface="Times New Roman" panose="02020603050405020304" pitchFamily="18" charset="0"/>
              </a:rPr>
              <a:t>Velicer</a:t>
            </a:r>
            <a:r>
              <a:rPr lang="en-US" altLang="en-US" dirty="0" smtClean="0">
                <a:latin typeface="Times New Roman" panose="02020603050405020304" pitchFamily="18" charset="0"/>
                <a:cs typeface="Times New Roman" panose="02020603050405020304" pitchFamily="18" charset="0"/>
              </a:rPr>
              <a:t> et al., 2000; Zwick &amp; </a:t>
            </a:r>
            <a:r>
              <a:rPr lang="en-US" altLang="en-US" dirty="0" err="1" smtClean="0">
                <a:latin typeface="Times New Roman" panose="02020603050405020304" pitchFamily="18" charset="0"/>
                <a:cs typeface="Times New Roman" panose="02020603050405020304" pitchFamily="18" charset="0"/>
              </a:rPr>
              <a:t>Velicer</a:t>
            </a:r>
            <a:r>
              <a:rPr lang="en-US" altLang="en-US" dirty="0" smtClean="0">
                <a:latin typeface="Times New Roman" panose="02020603050405020304" pitchFamily="18" charset="0"/>
                <a:cs typeface="Times New Roman" panose="02020603050405020304" pitchFamily="18" charset="0"/>
              </a:rPr>
              <a:t>, 1986). </a:t>
            </a:r>
          </a:p>
        </p:txBody>
      </p:sp>
    </p:spTree>
    <p:extLst>
      <p:ext uri="{BB962C8B-B14F-4D97-AF65-F5344CB8AC3E}">
        <p14:creationId xmlns:p14="http://schemas.microsoft.com/office/powerpoint/2010/main" val="2165703954"/>
      </p:ext>
    </p:extLst>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1"/>
          <p:cNvSpPr>
            <a:spLocks noGrp="1" noChangeArrowheads="1"/>
          </p:cNvSpPr>
          <p:nvPr>
            <p:ph type="title"/>
          </p:nvPr>
        </p:nvSpPr>
        <p:spPr>
          <a:xfrm>
            <a:off x="503238" y="554038"/>
            <a:ext cx="8856662" cy="1262062"/>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dirty="0" smtClean="0"/>
              <a:t>Parallel Analysis: Resampling</a:t>
            </a:r>
          </a:p>
        </p:txBody>
      </p:sp>
      <p:sp>
        <p:nvSpPr>
          <p:cNvPr id="44035" name="Rectangle 2"/>
          <p:cNvSpPr>
            <a:spLocks noGrp="1" noChangeArrowheads="1"/>
          </p:cNvSpPr>
          <p:nvPr>
            <p:ph type="body" idx="1"/>
          </p:nvPr>
        </p:nvSpPr>
        <p:spPr>
          <a:xfrm>
            <a:off x="792163" y="1979613"/>
            <a:ext cx="8280400" cy="4243387"/>
          </a:xfrm>
        </p:spPr>
        <p:txBody>
          <a:bodyPr tIns="20160"/>
          <a:lstStyle/>
          <a:p>
            <a:pPr marL="431800" indent="-323850" eaLnBrk="1">
              <a:lnSpc>
                <a:spcPct val="95000"/>
              </a:lnSpc>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800" dirty="0" smtClean="0">
                <a:latin typeface="Times New Roman" panose="02020603050405020304" pitchFamily="18" charset="0"/>
                <a:cs typeface="Times New Roman" panose="02020603050405020304" pitchFamily="18" charset="0"/>
              </a:rPr>
              <a:t>The logic of parallel analysis resembles that of resampling: the number of factors extracted should have eigenvalues greater than those in a random matrix. </a:t>
            </a:r>
          </a:p>
          <a:p>
            <a:pPr marL="431800" indent="-323850" eaLnBrk="1">
              <a:lnSpc>
                <a:spcPct val="95000"/>
              </a:lnSpc>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800" dirty="0" smtClean="0">
                <a:latin typeface="Times New Roman" panose="02020603050405020304" pitchFamily="18" charset="0"/>
                <a:cs typeface="Times New Roman" panose="02020603050405020304" pitchFamily="18" charset="0"/>
              </a:rPr>
              <a:t>The algorithm generates a set of random data correlation matrices by </a:t>
            </a:r>
            <a:r>
              <a:rPr lang="en-US" altLang="en-US" sz="2800" dirty="0" smtClean="0">
                <a:solidFill>
                  <a:srgbClr val="FF0000"/>
                </a:solidFill>
                <a:latin typeface="Times New Roman" panose="02020603050405020304" pitchFamily="18" charset="0"/>
                <a:cs typeface="Times New Roman" panose="02020603050405020304" pitchFamily="18" charset="0"/>
              </a:rPr>
              <a:t>bootstrapping</a:t>
            </a:r>
            <a:r>
              <a:rPr lang="en-US" altLang="en-US" sz="2800" dirty="0" smtClean="0">
                <a:latin typeface="Times New Roman" panose="02020603050405020304" pitchFamily="18" charset="0"/>
                <a:cs typeface="Times New Roman" panose="02020603050405020304" pitchFamily="18" charset="0"/>
              </a:rPr>
              <a:t> the data set (resampling with replacement), and then the average eigenvalues and the 95</a:t>
            </a:r>
            <a:r>
              <a:rPr lang="en-US" altLang="en-US" sz="2800" baseline="9000" dirty="0" smtClean="0">
                <a:latin typeface="Times New Roman" panose="02020603050405020304" pitchFamily="18" charset="0"/>
                <a:cs typeface="Times New Roman" panose="02020603050405020304" pitchFamily="18" charset="0"/>
              </a:rPr>
              <a:t>th</a:t>
            </a:r>
            <a:r>
              <a:rPr lang="en-US" altLang="en-US" sz="2800" dirty="0" smtClean="0">
                <a:latin typeface="Times New Roman" panose="02020603050405020304" pitchFamily="18" charset="0"/>
                <a:cs typeface="Times New Roman" panose="02020603050405020304" pitchFamily="18" charset="0"/>
              </a:rPr>
              <a:t> percentile eigenvalues are computed. </a:t>
            </a:r>
          </a:p>
        </p:txBody>
      </p:sp>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1"/>
          <p:cNvSpPr>
            <a:spLocks noGrp="1" noChangeArrowheads="1"/>
          </p:cNvSpPr>
          <p:nvPr>
            <p:ph type="title"/>
          </p:nvPr>
        </p:nvSpPr>
        <p:spPr>
          <a:xfrm>
            <a:off x="503238" y="554038"/>
            <a:ext cx="8856662" cy="1262062"/>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mtClean="0"/>
              <a:t>PA: Resampling</a:t>
            </a:r>
          </a:p>
        </p:txBody>
      </p:sp>
      <p:sp>
        <p:nvSpPr>
          <p:cNvPr id="46083" name="Rectangle 2"/>
          <p:cNvSpPr>
            <a:spLocks noGrp="1" noChangeArrowheads="1"/>
          </p:cNvSpPr>
          <p:nvPr>
            <p:ph type="body" idx="1"/>
          </p:nvPr>
        </p:nvSpPr>
        <p:spPr>
          <a:xfrm>
            <a:off x="792163" y="1736725"/>
            <a:ext cx="8280400" cy="5146675"/>
          </a:xfrm>
        </p:spPr>
        <p:txBody>
          <a:bodyPr tIns="20160"/>
          <a:lstStyle/>
          <a:p>
            <a:pPr marL="431800" indent="-323850" eaLnBrk="1">
              <a:lnSpc>
                <a:spcPct val="95000"/>
              </a:lnSpc>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800" dirty="0" smtClean="0">
                <a:latin typeface="Times New Roman" panose="02020603050405020304" pitchFamily="18" charset="0"/>
                <a:cs typeface="Times New Roman" panose="02020603050405020304" pitchFamily="18" charset="0"/>
              </a:rPr>
              <a:t>The observed eigenvalues are compared against the re-sampled eigenvalues, and only factors with observed eigenvalues greater than those from re-sampling are retained. </a:t>
            </a:r>
          </a:p>
          <a:p>
            <a:pPr marL="431800" indent="-323850" eaLnBrk="1">
              <a:lnSpc>
                <a:spcPct val="95000"/>
              </a:lnSpc>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800" dirty="0" smtClean="0">
                <a:latin typeface="Times New Roman" panose="02020603050405020304" pitchFamily="18" charset="0"/>
                <a:cs typeface="Times New Roman" panose="02020603050405020304" pitchFamily="18" charset="0"/>
              </a:rPr>
              <a:t>The resampled result functions as a sampling distribution, in which the observed is compared against. The rationale of using the 95</a:t>
            </a:r>
            <a:r>
              <a:rPr lang="en-US" altLang="en-US" sz="2800" baseline="9000" dirty="0" smtClean="0">
                <a:latin typeface="Times New Roman" panose="02020603050405020304" pitchFamily="18" charset="0"/>
                <a:cs typeface="Times New Roman" panose="02020603050405020304" pitchFamily="18" charset="0"/>
              </a:rPr>
              <a:t>th</a:t>
            </a:r>
            <a:r>
              <a:rPr lang="en-US" altLang="en-US" sz="2800" dirty="0" smtClean="0">
                <a:latin typeface="Times New Roman" panose="02020603050405020304" pitchFamily="18" charset="0"/>
                <a:cs typeface="Times New Roman" panose="02020603050405020304" pitchFamily="18" charset="0"/>
              </a:rPr>
              <a:t> percentile of the resampled data eigenvalues is that this is analogous to setting the value of alpha to .05 in hypothesis testing (Cho, Li, &amp; </a:t>
            </a:r>
            <a:r>
              <a:rPr lang="en-US" altLang="en-US" sz="2800" dirty="0" err="1" smtClean="0">
                <a:latin typeface="Times New Roman" panose="02020603050405020304" pitchFamily="18" charset="0"/>
                <a:cs typeface="Times New Roman" panose="02020603050405020304" pitchFamily="18" charset="0"/>
              </a:rPr>
              <a:t>Bandalos</a:t>
            </a:r>
            <a:r>
              <a:rPr lang="en-US" altLang="en-US" sz="2800" dirty="0" smtClean="0">
                <a:latin typeface="Times New Roman" panose="02020603050405020304" pitchFamily="18" charset="0"/>
                <a:cs typeface="Times New Roman" panose="02020603050405020304" pitchFamily="18" charset="0"/>
              </a:rPr>
              <a:t>, 2009). </a:t>
            </a:r>
          </a:p>
        </p:txBody>
      </p:sp>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1"/>
          <p:cNvSpPr>
            <a:spLocks noGrp="1" noChangeArrowheads="1"/>
          </p:cNvSpPr>
          <p:nvPr>
            <p:ph type="title"/>
          </p:nvPr>
        </p:nvSpPr>
        <p:spPr>
          <a:xfrm>
            <a:off x="503238" y="554038"/>
            <a:ext cx="8856662" cy="1262062"/>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mtClean="0"/>
              <a:t>Underfactoring vs. overfactoring</a:t>
            </a:r>
          </a:p>
        </p:txBody>
      </p:sp>
      <p:sp>
        <p:nvSpPr>
          <p:cNvPr id="48131" name="Rectangle 2"/>
          <p:cNvSpPr>
            <a:spLocks noGrp="1" noChangeArrowheads="1"/>
          </p:cNvSpPr>
          <p:nvPr>
            <p:ph type="body" idx="1"/>
          </p:nvPr>
        </p:nvSpPr>
        <p:spPr>
          <a:xfrm>
            <a:off x="792163" y="1979613"/>
            <a:ext cx="8280400" cy="3959225"/>
          </a:xfrm>
        </p:spPr>
        <p:txBody>
          <a:bodyPr tIns="20160"/>
          <a:lstStyle/>
          <a:p>
            <a:pPr marL="431800" indent="-323850" eaLnBrk="1">
              <a:lnSpc>
                <a:spcPct val="95000"/>
              </a:lnSpc>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dirty="0" smtClean="0">
                <a:latin typeface="Times New Roman" panose="02020603050405020304" pitchFamily="18" charset="0"/>
              </a:rPr>
              <a:t>Parallel analysis can be used with PCA or EFA. Which one should be used?</a:t>
            </a:r>
          </a:p>
          <a:p>
            <a:pPr marL="431800" indent="-323850" eaLnBrk="1">
              <a:lnSpc>
                <a:spcPct val="95000"/>
              </a:lnSpc>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dirty="0" smtClean="0">
                <a:latin typeface="Times New Roman" panose="02020603050405020304" pitchFamily="18" charset="0"/>
                <a:cs typeface="Times New Roman" panose="02020603050405020304" pitchFamily="18" charset="0"/>
              </a:rPr>
              <a:t>PA with PCA tends to under-factoring (extract fewer factors than what it should be).</a:t>
            </a:r>
          </a:p>
          <a:p>
            <a:pPr marL="431800" indent="-323850" eaLnBrk="1">
              <a:lnSpc>
                <a:spcPct val="95000"/>
              </a:lnSpc>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dirty="0" smtClean="0">
                <a:latin typeface="Times New Roman" panose="02020603050405020304" pitchFamily="18" charset="0"/>
                <a:cs typeface="Times New Roman" panose="02020603050405020304" pitchFamily="18" charset="0"/>
              </a:rPr>
              <a:t>PA with EFA tends to over-factoring (extract more factors than what it should be).  </a:t>
            </a:r>
          </a:p>
        </p:txBody>
      </p:sp>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1"/>
          <p:cNvSpPr>
            <a:spLocks noGrp="1" noChangeArrowheads="1"/>
          </p:cNvSpPr>
          <p:nvPr>
            <p:ph type="title"/>
          </p:nvPr>
        </p:nvSpPr>
        <p:spPr>
          <a:xfrm>
            <a:off x="503238" y="554038"/>
            <a:ext cx="8856662" cy="1262062"/>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mtClean="0"/>
              <a:t>Underfactoring vs. overfactoring</a:t>
            </a:r>
          </a:p>
        </p:txBody>
      </p:sp>
      <p:sp>
        <p:nvSpPr>
          <p:cNvPr id="50179" name="Rectangle 2"/>
          <p:cNvSpPr>
            <a:spLocks noGrp="1" noChangeArrowheads="1"/>
          </p:cNvSpPr>
          <p:nvPr>
            <p:ph type="body" idx="1"/>
          </p:nvPr>
        </p:nvSpPr>
        <p:spPr>
          <a:xfrm>
            <a:off x="792163" y="1979613"/>
            <a:ext cx="8280400" cy="5054600"/>
          </a:xfrm>
        </p:spPr>
        <p:txBody>
          <a:bodyPr tIns="20160"/>
          <a:lstStyle/>
          <a:p>
            <a:pPr marL="431800" indent="-323850" eaLnBrk="1">
              <a:lnSpc>
                <a:spcPct val="95000"/>
              </a:lnSpc>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mtClean="0">
                <a:latin typeface="Times New Roman" panose="02020603050405020304" pitchFamily="18" charset="0"/>
                <a:cs typeface="Times New Roman" panose="02020603050405020304" pitchFamily="18" charset="0"/>
              </a:rPr>
              <a:t>Under-factoring is a more serious problem than over-factoring. </a:t>
            </a:r>
          </a:p>
          <a:p>
            <a:pPr marL="431800" indent="-323850" eaLnBrk="1">
              <a:lnSpc>
                <a:spcPct val="95000"/>
              </a:lnSpc>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mtClean="0">
                <a:latin typeface="Times New Roman" panose="02020603050405020304" pitchFamily="18" charset="0"/>
                <a:cs typeface="Times New Roman" panose="02020603050405020304" pitchFamily="18" charset="0"/>
              </a:rPr>
              <a:t>In the former scenario the researcher totally misses some information.</a:t>
            </a:r>
          </a:p>
          <a:p>
            <a:pPr marL="431800" indent="-323850" eaLnBrk="1">
              <a:lnSpc>
                <a:spcPct val="95000"/>
              </a:lnSpc>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mtClean="0">
                <a:latin typeface="Times New Roman" panose="02020603050405020304" pitchFamily="18" charset="0"/>
                <a:cs typeface="Times New Roman" panose="02020603050405020304" pitchFamily="18" charset="0"/>
              </a:rPr>
              <a:t>In the latter the result may include some meaningless factors (Crawford, Green, Levy, Lo, Scott, Svetina, &amp; Thompson, 2010), but the researcher can always trim the redundant factors later. </a:t>
            </a:r>
          </a:p>
          <a:p>
            <a:pPr marL="431800" indent="-323850" eaLnBrk="1">
              <a:lnSpc>
                <a:spcPct val="95000"/>
              </a:lnSpc>
              <a:buSzPct val="45000"/>
              <a:buFont typeface="Wingdings" panose="05000000000000000000" pitchFamily="2" charset="2"/>
              <a:buNone/>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US" altLang="en-US" smtClean="0">
              <a:latin typeface="Times New Roman" panose="02020603050405020304" pitchFamily="18" charset="0"/>
              <a:cs typeface="Times New Roman" panose="02020603050405020304" pitchFamily="18" charset="0"/>
            </a:endParaRPr>
          </a:p>
        </p:txBody>
      </p:sp>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1"/>
          <p:cNvSpPr>
            <a:spLocks noGrp="1" noChangeArrowheads="1"/>
          </p:cNvSpPr>
          <p:nvPr>
            <p:ph type="title"/>
          </p:nvPr>
        </p:nvSpPr>
        <p:spPr>
          <a:xfrm>
            <a:off x="503238" y="554038"/>
            <a:ext cx="8856662" cy="1262062"/>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mtClean="0"/>
              <a:t>Underfactoring vs. overfactoring</a:t>
            </a:r>
          </a:p>
        </p:txBody>
      </p:sp>
      <p:sp>
        <p:nvSpPr>
          <p:cNvPr id="52227" name="Rectangle 2"/>
          <p:cNvSpPr>
            <a:spLocks noGrp="1" noChangeArrowheads="1"/>
          </p:cNvSpPr>
          <p:nvPr>
            <p:ph type="body" idx="1"/>
          </p:nvPr>
        </p:nvSpPr>
        <p:spPr>
          <a:xfrm>
            <a:off x="792163" y="1979613"/>
            <a:ext cx="8280400" cy="5054600"/>
          </a:xfrm>
        </p:spPr>
        <p:txBody>
          <a:bodyPr tIns="20160"/>
          <a:lstStyle/>
          <a:p>
            <a:pPr marL="431800" indent="-323850" eaLnBrk="1">
              <a:lnSpc>
                <a:spcPct val="95000"/>
              </a:lnSpc>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mtClean="0">
                <a:latin typeface="Times New Roman" panose="02020603050405020304" pitchFamily="18" charset="0"/>
                <a:cs typeface="Times New Roman" panose="02020603050405020304" pitchFamily="18" charset="0"/>
              </a:rPr>
              <a:t>It is better to over-prepare than under-prepare.</a:t>
            </a:r>
          </a:p>
          <a:p>
            <a:pPr marL="431800" indent="-323850" eaLnBrk="1">
              <a:lnSpc>
                <a:spcPct val="95000"/>
              </a:lnSpc>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mtClean="0">
                <a:latin typeface="Times New Roman" panose="02020603050405020304" pitchFamily="18" charset="0"/>
                <a:cs typeface="Times New Roman" panose="02020603050405020304" pitchFamily="18" charset="0"/>
              </a:rPr>
              <a:t>Consider this analogy: I travel with 2-3 cameras. If I don't need the backup, it is fine. But if I have one camera only and it malfunctions, there is nothing I can do!</a:t>
            </a:r>
          </a:p>
          <a:p>
            <a:pPr marL="431800" indent="-323850" eaLnBrk="1">
              <a:lnSpc>
                <a:spcPct val="95000"/>
              </a:lnSpc>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mtClean="0">
                <a:latin typeface="Times New Roman" panose="02020603050405020304" pitchFamily="18" charset="0"/>
                <a:cs typeface="Times New Roman" panose="02020603050405020304" pitchFamily="18" charset="0"/>
              </a:rPr>
              <a:t>If your coauthor sends you a 50-page draft, you can remove the redundant information. If she sends you two pages only, there is nothing you can do!</a:t>
            </a:r>
          </a:p>
          <a:p>
            <a:pPr marL="431800" indent="-323850" eaLnBrk="1">
              <a:lnSpc>
                <a:spcPct val="95000"/>
              </a:lnSpc>
              <a:buSzPct val="45000"/>
              <a:buFont typeface="Wingdings" panose="05000000000000000000" pitchFamily="2" charset="2"/>
              <a:buNone/>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US" altLang="en-US" smtClean="0">
              <a:latin typeface="Times New Roman" panose="02020603050405020304" pitchFamily="18" charset="0"/>
              <a:cs typeface="Times New Roman" panose="02020603050405020304" pitchFamily="18" charset="0"/>
            </a:endParaRPr>
          </a:p>
        </p:txBody>
      </p:sp>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1"/>
          <p:cNvSpPr>
            <a:spLocks noGrp="1" noChangeArrowheads="1"/>
          </p:cNvSpPr>
          <p:nvPr>
            <p:ph type="title"/>
          </p:nvPr>
        </p:nvSpPr>
        <p:spPr>
          <a:xfrm>
            <a:off x="503238" y="554038"/>
            <a:ext cx="8856662" cy="1262062"/>
          </a:xfrm>
        </p:spPr>
        <p:txBody>
          <a:bodyPr tIns="28224"/>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3200" smtClean="0"/>
              <a:t>Scree plot: Raw, PA means and 95</a:t>
            </a:r>
            <a:r>
              <a:rPr lang="en-US" altLang="en-US" sz="3200" baseline="33000" smtClean="0"/>
              <a:t>th</a:t>
            </a:r>
            <a:r>
              <a:rPr lang="en-US" altLang="en-US" sz="3200" smtClean="0"/>
              <a:t> percent</a:t>
            </a:r>
          </a:p>
        </p:txBody>
      </p:sp>
      <p:sp>
        <p:nvSpPr>
          <p:cNvPr id="54275" name="Rectangle 2"/>
          <p:cNvSpPr>
            <a:spLocks noGrp="1" noChangeArrowheads="1"/>
          </p:cNvSpPr>
          <p:nvPr>
            <p:ph type="body" idx="1"/>
          </p:nvPr>
        </p:nvSpPr>
        <p:spPr>
          <a:xfrm>
            <a:off x="792163" y="1979613"/>
            <a:ext cx="8280400" cy="3959225"/>
          </a:xfrm>
        </p:spPr>
        <p:txBody>
          <a:bodyPr/>
          <a:lstStyle/>
          <a:p>
            <a:pPr eaLnBrk="1"/>
            <a:endParaRPr lang="en-US" altLang="en-US" smtClean="0"/>
          </a:p>
        </p:txBody>
      </p:sp>
      <p:pic>
        <p:nvPicPr>
          <p:cNvPr id="5427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6825" y="1882775"/>
            <a:ext cx="7616825" cy="45688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1"/>
          <p:cNvSpPr>
            <a:spLocks noGrp="1" noChangeArrowheads="1"/>
          </p:cNvSpPr>
          <p:nvPr>
            <p:ph type="title"/>
          </p:nvPr>
        </p:nvSpPr>
        <p:spPr>
          <a:xfrm>
            <a:off x="503238" y="554038"/>
            <a:ext cx="8856662" cy="1262062"/>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mtClean="0"/>
              <a:t>EQS, SAS or SPSS</a:t>
            </a:r>
          </a:p>
        </p:txBody>
      </p:sp>
      <p:sp>
        <p:nvSpPr>
          <p:cNvPr id="56323" name="Rectangle 2"/>
          <p:cNvSpPr>
            <a:spLocks noGrp="1" noChangeArrowheads="1"/>
          </p:cNvSpPr>
          <p:nvPr>
            <p:ph type="body" idx="1"/>
          </p:nvPr>
        </p:nvSpPr>
        <p:spPr>
          <a:xfrm>
            <a:off x="792163" y="1979613"/>
            <a:ext cx="8280400" cy="3959225"/>
          </a:xfrm>
        </p:spPr>
        <p:txBody>
          <a:bodyPr/>
          <a:lstStyle/>
          <a:p>
            <a:pPr eaLnBrk="1"/>
            <a:endParaRPr lang="en-US" altLang="en-US" smtClean="0"/>
          </a:p>
        </p:txBody>
      </p:sp>
      <p:pic>
        <p:nvPicPr>
          <p:cNvPr id="5632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6788" y="1924050"/>
            <a:ext cx="7864475" cy="465931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1"/>
          <p:cNvSpPr>
            <a:spLocks noGrp="1" noChangeArrowheads="1"/>
          </p:cNvSpPr>
          <p:nvPr>
            <p:ph type="title"/>
          </p:nvPr>
        </p:nvSpPr>
        <p:spPr>
          <a:xfrm>
            <a:off x="503238" y="554038"/>
            <a:ext cx="8856662" cy="1262062"/>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mtClean="0"/>
              <a:t>SAS</a:t>
            </a:r>
          </a:p>
        </p:txBody>
      </p:sp>
      <p:sp>
        <p:nvSpPr>
          <p:cNvPr id="58371" name="Rectangle 2"/>
          <p:cNvSpPr>
            <a:spLocks noGrp="1" noChangeArrowheads="1"/>
          </p:cNvSpPr>
          <p:nvPr>
            <p:ph type="body" idx="1"/>
          </p:nvPr>
        </p:nvSpPr>
        <p:spPr>
          <a:xfrm>
            <a:off x="792163" y="1979613"/>
            <a:ext cx="8280400" cy="3959225"/>
          </a:xfrm>
        </p:spPr>
        <p:txBody>
          <a:bodyPr tIns="22932"/>
          <a:lstStyle/>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600" smtClean="0"/>
              <a:t>Caution: You must have clean data to run the PA program. If you have missing data, you have to remove those observations, otherwise it won't run.</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600" smtClean="0"/>
              <a:t>It is better to retain only the items that will be used for PA. Nothing else. It will be much easier to read the data. e.g. read all numeric variables into the raw data set.</a:t>
            </a:r>
          </a:p>
        </p:txBody>
      </p:sp>
      <p:pic>
        <p:nvPicPr>
          <p:cNvPr id="5837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9038" y="4846638"/>
            <a:ext cx="4114800" cy="1646237"/>
          </a:xfrm>
          <a:prstGeom prst="rect">
            <a:avLst/>
          </a:prstGeom>
          <a:noFill/>
          <a:ln w="9525">
            <a:solidFill>
              <a:srgbClr val="808080"/>
            </a:solidFill>
            <a:round/>
            <a:headEnd/>
            <a:tailEnd/>
          </a:ln>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1"/>
          <p:cNvSpPr>
            <a:spLocks noGrp="1" noChangeArrowheads="1"/>
          </p:cNvSpPr>
          <p:nvPr>
            <p:ph type="title"/>
          </p:nvPr>
        </p:nvSpPr>
        <p:spPr>
          <a:xfrm>
            <a:off x="503238" y="554038"/>
            <a:ext cx="8856662" cy="1262062"/>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mtClean="0"/>
              <a:t>SAS</a:t>
            </a:r>
          </a:p>
        </p:txBody>
      </p:sp>
      <p:sp>
        <p:nvSpPr>
          <p:cNvPr id="60419" name="Rectangle 2"/>
          <p:cNvSpPr>
            <a:spLocks noGrp="1" noChangeArrowheads="1"/>
          </p:cNvSpPr>
          <p:nvPr>
            <p:ph type="body" idx="1"/>
          </p:nvPr>
        </p:nvSpPr>
        <p:spPr>
          <a:xfrm>
            <a:off x="792163" y="1979613"/>
            <a:ext cx="8280400" cy="3959225"/>
          </a:xfrm>
        </p:spPr>
        <p:txBody>
          <a:bodyPr/>
          <a:lstStyle/>
          <a:p>
            <a:pPr eaLnBrk="1"/>
            <a:endParaRPr lang="en-US" altLang="en-US" smtClean="0"/>
          </a:p>
        </p:txBody>
      </p:sp>
      <p:pic>
        <p:nvPicPr>
          <p:cNvPr id="6042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8413" y="1806575"/>
            <a:ext cx="7361237" cy="49609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1"/>
          <p:cNvSpPr>
            <a:spLocks noGrp="1" noChangeArrowheads="1"/>
          </p:cNvSpPr>
          <p:nvPr>
            <p:ph type="title"/>
          </p:nvPr>
        </p:nvSpPr>
        <p:spPr>
          <a:xfrm>
            <a:off x="503238" y="554038"/>
            <a:ext cx="8856662" cy="1262062"/>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mtClean="0"/>
              <a:t>SPSS</a:t>
            </a:r>
          </a:p>
        </p:txBody>
      </p:sp>
      <p:sp>
        <p:nvSpPr>
          <p:cNvPr id="62467" name="Rectangle 2"/>
          <p:cNvSpPr>
            <a:spLocks noGrp="1" noChangeArrowheads="1"/>
          </p:cNvSpPr>
          <p:nvPr>
            <p:ph type="body" idx="1"/>
          </p:nvPr>
        </p:nvSpPr>
        <p:spPr>
          <a:xfrm>
            <a:off x="792163" y="1979613"/>
            <a:ext cx="8280400" cy="3959225"/>
          </a:xfrm>
        </p:spPr>
        <p:txBody>
          <a:bodyPr/>
          <a:lstStyle/>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mtClean="0"/>
              <a:t>SPSS can omit missing.</a:t>
            </a:r>
          </a:p>
        </p:txBody>
      </p:sp>
      <p:pic>
        <p:nvPicPr>
          <p:cNvPr id="6246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6738" y="2560638"/>
            <a:ext cx="5661025" cy="429736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a:ea typeface=""/>
        <a:cs typeface="Arial Unicode MS"/>
      </a:majorFont>
      <a:minorFont>
        <a:latin typeface="Arial"/>
        <a:ea typeface=""/>
        <a:cs typeface="Arial Unicode MS"/>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effectLst/>
            <a:latin typeface="Arial" panose="020B0604020202020204" pitchFamily="34" charset="0"/>
            <a:ea typeface="Microsoft YaHei" panose="020B0503020204020204" pitchFamily="34"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effectLst/>
            <a:latin typeface="Arial" panose="020B0604020202020204" pitchFamily="34" charset="0"/>
            <a:ea typeface="Microsoft YaHei" panose="020B0503020204020204" pitchFamily="34" charset="-122"/>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Light Blue Shapes</Template>
  <TotalTime>464</TotalTime>
  <Words>1687</Words>
  <Application>Microsoft Office PowerPoint</Application>
  <PresentationFormat>Custom</PresentationFormat>
  <Paragraphs>154</Paragraphs>
  <Slides>36</Slides>
  <Notes>23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36</vt:i4>
      </vt:variant>
    </vt:vector>
  </HeadingPairs>
  <TitlesOfParts>
    <vt:vector size="43" baseType="lpstr">
      <vt:lpstr>Arial Unicode MS</vt:lpstr>
      <vt:lpstr>Microsoft YaHei</vt:lpstr>
      <vt:lpstr>Arial</vt:lpstr>
      <vt:lpstr>Calibri</vt:lpstr>
      <vt:lpstr>Times New Roman</vt:lpstr>
      <vt:lpstr>Wingdings</vt:lpstr>
      <vt:lpstr>Office Theme</vt:lpstr>
      <vt:lpstr>PCA, EFA, and PA</vt:lpstr>
      <vt:lpstr>PCA and EFA</vt:lpstr>
      <vt:lpstr>Example of PCA:  Insurance policy</vt:lpstr>
      <vt:lpstr>Example of factor analysis?</vt:lpstr>
      <vt:lpstr>PCA and factor analysis</vt:lpstr>
      <vt:lpstr>EFA is not enough</vt:lpstr>
      <vt:lpstr>Confusion between PCA &amp; EFA</vt:lpstr>
      <vt:lpstr>JMP</vt:lpstr>
      <vt:lpstr>SAS</vt:lpstr>
      <vt:lpstr>PCA</vt:lpstr>
      <vt:lpstr>Vectors</vt:lpstr>
      <vt:lpstr>Vector</vt:lpstr>
      <vt:lpstr>Vector</vt:lpstr>
      <vt:lpstr>Vector</vt:lpstr>
      <vt:lpstr>Data as matrix</vt:lpstr>
      <vt:lpstr>Variable space</vt:lpstr>
      <vt:lpstr>Subject space</vt:lpstr>
      <vt:lpstr>Subject space</vt:lpstr>
      <vt:lpstr>Hyperspace</vt:lpstr>
      <vt:lpstr>Biplot</vt:lpstr>
      <vt:lpstr>Data visualization</vt:lpstr>
      <vt:lpstr>Scree plot</vt:lpstr>
      <vt:lpstr>Kasier criterion</vt:lpstr>
      <vt:lpstr>Factor loading plot</vt:lpstr>
      <vt:lpstr>Assignment 7.3</vt:lpstr>
      <vt:lpstr>Various criteria</vt:lpstr>
      <vt:lpstr>Parallel Analysis: Resampling</vt:lpstr>
      <vt:lpstr>PA: Resampling</vt:lpstr>
      <vt:lpstr>Underfactoring vs. overfactoring</vt:lpstr>
      <vt:lpstr>Underfactoring vs. overfactoring</vt:lpstr>
      <vt:lpstr>Underfactoring vs. overfactoring</vt:lpstr>
      <vt:lpstr>Scree plot: Raw, PA means and 95th percent</vt:lpstr>
      <vt:lpstr>EQS, SAS or SPSS</vt:lpstr>
      <vt:lpstr>SAS</vt:lpstr>
      <vt:lpstr>SAS</vt:lpstr>
      <vt:lpstr>SPSS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Light Blue Shapes</dc:title>
  <dc:creator>.</dc:creator>
  <dc:description>Presentation Layout Template</dc:description>
  <cp:lastModifiedBy>Chong Ho Yu</cp:lastModifiedBy>
  <cp:revision>111</cp:revision>
  <cp:lastPrinted>1601-01-01T00:00:00Z</cp:lastPrinted>
  <dcterms:created xsi:type="dcterms:W3CDTF">2013-05-14T19:38:56Z</dcterms:created>
  <dcterms:modified xsi:type="dcterms:W3CDTF">2018-05-01T08:38:38Z</dcterms:modified>
</cp:coreProperties>
</file>