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9"/>
  </p:notesMasterIdLst>
  <p:sldIdLst>
    <p:sldId id="256" r:id="rId2"/>
    <p:sldId id="336" r:id="rId3"/>
    <p:sldId id="289" r:id="rId4"/>
    <p:sldId id="309" r:id="rId5"/>
    <p:sldId id="310" r:id="rId6"/>
    <p:sldId id="311" r:id="rId7"/>
    <p:sldId id="312" r:id="rId8"/>
    <p:sldId id="294" r:id="rId9"/>
    <p:sldId id="290" r:id="rId10"/>
    <p:sldId id="292" r:id="rId11"/>
    <p:sldId id="337" r:id="rId12"/>
    <p:sldId id="293" r:id="rId13"/>
    <p:sldId id="320" r:id="rId14"/>
    <p:sldId id="314" r:id="rId15"/>
    <p:sldId id="315" r:id="rId16"/>
    <p:sldId id="321" r:id="rId17"/>
    <p:sldId id="317" r:id="rId18"/>
    <p:sldId id="319" r:id="rId19"/>
    <p:sldId id="295" r:id="rId20"/>
    <p:sldId id="296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35" r:id="rId29"/>
    <p:sldId id="329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267" r:id="rId39"/>
    <p:sldId id="268" r:id="rId40"/>
    <p:sldId id="269" r:id="rId41"/>
    <p:sldId id="270" r:id="rId42"/>
    <p:sldId id="272" r:id="rId43"/>
    <p:sldId id="273" r:id="rId44"/>
    <p:sldId id="330" r:id="rId45"/>
    <p:sldId id="331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332" r:id="rId55"/>
    <p:sldId id="288" r:id="rId56"/>
    <p:sldId id="333" r:id="rId57"/>
    <p:sldId id="334" r:id="rId58"/>
  </p:sldIdLst>
  <p:sldSz cx="10080625" cy="7559675"/>
  <p:notesSz cx="7559675" cy="10691813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11"/>
  </p:normalViewPr>
  <p:slideViewPr>
    <p:cSldViewPr>
      <p:cViewPr varScale="1">
        <p:scale>
          <a:sx n="63" d="100"/>
          <a:sy n="63" d="100"/>
        </p:scale>
        <p:origin x="1182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5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D5E454C-F674-4736-BB75-245F8392BE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8151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50A879-4B18-45EF-8B62-73CFCDDCCDB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02681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5DBE35-28AB-4BF4-82E8-840578531272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12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57351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E0DFFE3-FF47-47BE-8F70-E42278285AFD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67061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E0DFFE3-FF47-47BE-8F70-E42278285AFD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67178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6E54D3-3CA3-4692-BB0B-73F089695C21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27841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5273E26-1239-480D-92D6-3AF972105DF5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4035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5F6C82-01F5-4AC1-A89F-287EE729B36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98291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2AE1B28-E841-429C-80F0-A83C83D44CEC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0501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947161-004F-45F8-9B82-B10357DD98C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21468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7F986C7-C4BE-40CC-9CEB-3C0D42973FA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82553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496CAB6-2982-4849-BA0D-D76215D2B440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85534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8EC52B-CE95-421A-90D0-06680231F1A0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56130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34C78A-4E1E-4C9F-A314-5BF144FC8CA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88305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12B384-360C-409D-B2D2-34F06FEE1019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74439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E63934-19F5-44F1-9FB8-85C77B3F0EAC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82937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30FC44-191C-4B22-B358-92371D658584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5454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BAD6CC-1ED1-4F25-A5FD-066A467D2D57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157804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AEE702F-D610-4CC4-A19D-B24EE6A6792C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00555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252733-43C0-4352-B8F9-73895527039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313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98FC870-22B4-4337-9888-34912542BA8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15934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1C1E77-A400-4356-8A55-E3E7EA88ADC1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67107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3C241B-C7B7-4CD1-B6B9-EEE31E5E2E4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92479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6D7C957-05C3-476A-BB80-5D0EDDCE7A18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87809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6EBE3D4-132C-41D2-801E-197812FD09EA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74113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66322B-0E69-4A23-B7E9-D7DF23A51961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504701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4976B9-9C1B-4375-93FB-8C959BE83B94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81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80639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D075BE-2899-4EB1-9119-236897AB9D0F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1965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FE69F-0954-421D-B83C-51CA74AFF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159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2A911-34FA-4967-AA7F-B35B977E2F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3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0E688-762B-4102-B131-BF33BD9395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98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0475" y="2128838"/>
            <a:ext cx="4079875" cy="4167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50" y="2128838"/>
            <a:ext cx="4079875" cy="4167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D0393-4473-4B56-A2E9-8C2CA61529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050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26BCE-3E27-45EA-9928-E42031DE11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27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7689A-2E56-4044-B176-3D00C926E1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74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E12D0-A4EF-42BC-85CD-E2E3EB51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772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E07BD-E950-45A0-B145-F8B77D251E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0240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329AC-536E-4B34-BB22-6204F012E3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96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82DBA-1B2D-48D4-8282-D338D05E63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27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7125" y="661988"/>
            <a:ext cx="2166938" cy="5634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0" y="661988"/>
            <a:ext cx="6353175" cy="5634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9FF38-3E11-4391-AC64-4F3E9A355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093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661988"/>
            <a:ext cx="8672513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475" y="2128838"/>
            <a:ext cx="8312150" cy="416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971550" y="6743700"/>
            <a:ext cx="23447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698875" y="6743700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35838" y="6743700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3697725-4E3E-49F9-9094-34ED86582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FF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1138238" y="1314450"/>
            <a:ext cx="8188325" cy="4514850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4800" smtClean="0"/>
              <a:t/>
            </a:r>
            <a:br>
              <a:rPr lang="en-US" altLang="en-US" sz="4800" smtClean="0"/>
            </a:br>
            <a:r>
              <a:rPr lang="en-US" altLang="en-US" sz="4800" smtClean="0"/>
              <a:t>Cluster analysis</a:t>
            </a:r>
            <a:r>
              <a:rPr lang="en-US" altLang="en-US" smtClean="0"/>
              <a:t> 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                         </a:t>
            </a:r>
            <a:r>
              <a:rPr lang="en-US" altLang="en-US" sz="3600" smtClean="0"/>
              <a:t>Chong Ho Yu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5325" cy="4081462"/>
          </a:xfrm>
        </p:spPr>
        <p:txBody>
          <a:bodyPr/>
          <a:lstStyle/>
          <a:p>
            <a:pPr marL="431800" indent="-322263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en-US" altLang="en-US" smtClean="0"/>
          </a:p>
          <a:p>
            <a:pPr marL="431800" indent="-322263" eaLnBrk="1">
              <a:buClrTx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en-US" altLang="en-US" smtClean="0"/>
          </a:p>
        </p:txBody>
      </p:sp>
      <p:pic>
        <p:nvPicPr>
          <p:cNvPr id="3076" name="Picture 5" descr="http://sfari.org/images/imported/50935/image_med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4694238"/>
            <a:ext cx="3657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Crime hot spots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indent="-341313" eaLnBrk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How can criminologists find the hot spots?</a:t>
            </a: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2705100"/>
            <a:ext cx="7658100" cy="424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531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Data reduction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11238" lvl="2" indent="-5715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3600" smtClean="0"/>
              <a:t>Group variables into factors or components based on people’s response patterns</a:t>
            </a:r>
          </a:p>
          <a:p>
            <a:pPr marL="1354138" lvl="3" indent="-4572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altLang="en-US" sz="3200" smtClean="0"/>
              <a:t>PCA</a:t>
            </a:r>
          </a:p>
          <a:p>
            <a:pPr marL="1354138" lvl="3" indent="-4572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altLang="en-US" sz="3200" smtClean="0"/>
              <a:t>Factor analysis</a:t>
            </a:r>
          </a:p>
          <a:p>
            <a:pPr marL="1011238" lvl="2" indent="-5715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3600" smtClean="0"/>
              <a:t>Group people into groups or clusters based on variable patterns</a:t>
            </a:r>
          </a:p>
          <a:p>
            <a:pPr marL="1354138" lvl="3" indent="-457200"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altLang="en-US" sz="3200" smtClean="0"/>
              <a:t>Cluster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01713" y="808038"/>
            <a:ext cx="8672512" cy="1316037"/>
          </a:xfrm>
        </p:spPr>
        <p:txBody>
          <a:bodyPr/>
          <a:lstStyle/>
          <a:p>
            <a:pPr eaLnBrk="1"/>
            <a:r>
              <a:rPr lang="en-US" altLang="en-US" smtClean="0"/>
              <a:t>Why do we look at </a:t>
            </a:r>
            <a:br>
              <a:rPr lang="en-US" altLang="en-US" smtClean="0"/>
            </a:br>
            <a:r>
              <a:rPr lang="en-US" altLang="en-US" smtClean="0"/>
              <a:t>grouping (cluster) patterns?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154112" y="2408238"/>
            <a:ext cx="4800599" cy="4699000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/>
              <a:t>Consider this example: This </a:t>
            </a:r>
            <a:r>
              <a:rPr lang="en-US" altLang="en-US" sz="2800" dirty="0" smtClean="0"/>
              <a:t>regression model yields 21% variance explained.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/>
              <a:t>The </a:t>
            </a:r>
            <a:r>
              <a:rPr lang="en-US" altLang="en-US" sz="2800" i="1" dirty="0" smtClean="0"/>
              <a:t>p</a:t>
            </a:r>
            <a:r>
              <a:rPr lang="en-US" altLang="en-US" sz="2800" dirty="0" smtClean="0"/>
              <a:t> value is not significant (</a:t>
            </a:r>
            <a:r>
              <a:rPr lang="en-US" altLang="en-US" sz="2800" i="1" dirty="0" smtClean="0"/>
              <a:t>p</a:t>
            </a:r>
            <a:r>
              <a:rPr lang="en-US" altLang="en-US" sz="2800" dirty="0" smtClean="0"/>
              <a:t>=0.0598</a:t>
            </a:r>
            <a:r>
              <a:rPr lang="en-US" altLang="en-US" sz="2800" dirty="0" smtClean="0"/>
              <a:t>).</a:t>
            </a:r>
            <a:endParaRPr lang="en-US" altLang="en-US" sz="2800" dirty="0" smtClean="0"/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/>
              <a:t>But remember we must look at (</a:t>
            </a:r>
            <a:r>
              <a:rPr lang="en-US" altLang="en-US" sz="2800" dirty="0" smtClean="0">
                <a:solidFill>
                  <a:srgbClr val="FFC000"/>
                </a:solidFill>
              </a:rPr>
              <a:t>visualize</a:t>
            </a:r>
            <a:r>
              <a:rPr lang="en-US" altLang="en-US" sz="2800" dirty="0" smtClean="0"/>
              <a:t>) the data pattern rather than reporting the </a:t>
            </a:r>
            <a:r>
              <a:rPr lang="en-US" altLang="en-US" sz="2800" dirty="0" smtClean="0"/>
              <a:t>numbers only.</a:t>
            </a:r>
            <a:endParaRPr lang="en-US" altLang="en-US" sz="2800" dirty="0" smtClean="0"/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2484438"/>
            <a:ext cx="342106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smtClean="0"/>
              <a:t>These are the data!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en-US" altLang="en-US" dirty="0" smtClean="0"/>
          </a:p>
        </p:txBody>
      </p:sp>
      <p:pic>
        <p:nvPicPr>
          <p:cNvPr id="614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1" y="1978341"/>
            <a:ext cx="6533189" cy="48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smtClean="0"/>
              <a:t>Regression by cluster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271587" y="1978025"/>
            <a:ext cx="8312150" cy="4167187"/>
          </a:xfrm>
        </p:spPr>
        <p:txBody>
          <a:bodyPr/>
          <a:lstStyle/>
          <a:p>
            <a:pPr eaLnBrk="1"/>
            <a:r>
              <a:rPr lang="en-US" altLang="en-US" dirty="0" smtClean="0"/>
              <a:t>Fit a line for each cluster</a:t>
            </a:r>
            <a:endParaRPr lang="en-US" altLang="en-US" dirty="0"/>
          </a:p>
          <a:p>
            <a:pPr eaLnBrk="1"/>
            <a:endParaRPr lang="en-US" altLang="en-US" dirty="0" smtClean="0"/>
          </a:p>
        </p:txBody>
      </p:sp>
      <p:pic>
        <p:nvPicPr>
          <p:cNvPr id="71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67" y="3430904"/>
            <a:ext cx="433446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2" y="2559367"/>
            <a:ext cx="3940175" cy="430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smtClean="0"/>
              <a:t>Regression by cluster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819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2117725"/>
            <a:ext cx="4333875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117725"/>
            <a:ext cx="4110038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154113" y="677863"/>
            <a:ext cx="8672512" cy="1316037"/>
          </a:xfrm>
        </p:spPr>
        <p:txBody>
          <a:bodyPr/>
          <a:lstStyle/>
          <a:p>
            <a:pPr algn="l" eaLnBrk="1"/>
            <a:r>
              <a:rPr lang="en-US" altLang="en-US" smtClean="0"/>
              <a:t>CA: ANOVA in reverse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54113" y="1993900"/>
            <a:ext cx="8077200" cy="5062538"/>
          </a:xfrm>
        </p:spPr>
        <p:txBody>
          <a:bodyPr/>
          <a:lstStyle/>
          <a:p>
            <a:pPr marL="0" indent="0" eaLnBrk="1"/>
            <a:endParaRPr lang="en-US" altLang="en-US" dirty="0" smtClean="0"/>
          </a:p>
          <a:p>
            <a:pPr marL="0" indent="0" eaLnBrk="1"/>
            <a:endParaRPr lang="en-US" altLang="en-US" dirty="0" smtClean="0"/>
          </a:p>
          <a:p>
            <a:pPr marL="0" indent="0" eaLnBrk="1"/>
            <a:endParaRPr lang="en-US" altLang="en-US" dirty="0" smtClean="0"/>
          </a:p>
          <a:p>
            <a:pPr marL="0" indent="0" eaLnBrk="1"/>
            <a:endParaRPr lang="en-US" altLang="en-US" dirty="0" smtClean="0"/>
          </a:p>
          <a:p>
            <a:pPr marL="0" indent="0" eaLnBrk="1"/>
            <a:r>
              <a:rPr lang="en-US" altLang="en-US" dirty="0" smtClean="0"/>
              <a:t>In ANOVA participants are assigned into </a:t>
            </a:r>
            <a:r>
              <a:rPr lang="en-US" altLang="en-US" dirty="0" smtClean="0">
                <a:solidFill>
                  <a:srgbClr val="FFC000"/>
                </a:solidFill>
              </a:rPr>
              <a:t>known groups</a:t>
            </a:r>
            <a:r>
              <a:rPr lang="en-US" altLang="en-US" dirty="0" smtClean="0"/>
              <a:t>. </a:t>
            </a:r>
          </a:p>
          <a:p>
            <a:pPr marL="0" indent="0" eaLnBrk="1"/>
            <a:r>
              <a:rPr lang="en-US" altLang="en-US" dirty="0" smtClean="0"/>
              <a:t>In cluster analysis </a:t>
            </a:r>
            <a:r>
              <a:rPr lang="en-US" altLang="en-US" dirty="0" smtClean="0">
                <a:solidFill>
                  <a:srgbClr val="FFC000"/>
                </a:solidFill>
              </a:rPr>
              <a:t>groups are created </a:t>
            </a:r>
            <a:r>
              <a:rPr lang="en-US" altLang="en-US" dirty="0" smtClean="0"/>
              <a:t>based on the attitudinal or behavioral patterns with reference to certain independent variables.</a:t>
            </a:r>
          </a:p>
        </p:txBody>
      </p:sp>
      <p:pic>
        <p:nvPicPr>
          <p:cNvPr id="14340" name="Picture 2" descr="http://liquidchurch.typepad.com/.a/6a00d83452b50669e2017ee8329246970d-800w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6007" y="1993900"/>
            <a:ext cx="4057650" cy="2284413"/>
          </a:xfrm>
          <a:prstGeom prst="rect">
            <a:avLst/>
          </a:prstGeom>
          <a:noFill/>
          <a:ln w="952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smtClean="0"/>
              <a:t>Discriminant analysis (DA)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There is a test procedure that is similar to cluster analysis: </a:t>
            </a:r>
            <a:r>
              <a:rPr lang="en-US" altLang="en-US" dirty="0" smtClean="0">
                <a:solidFill>
                  <a:srgbClr val="FFC000"/>
                </a:solidFill>
              </a:rPr>
              <a:t>Discriminant analysis (DA)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But in DA both the number of groups (clusters) and their content are </a:t>
            </a:r>
            <a:r>
              <a:rPr lang="en-US" altLang="en-US" dirty="0" smtClean="0">
                <a:solidFill>
                  <a:srgbClr val="FFC000"/>
                </a:solidFill>
              </a:rPr>
              <a:t>known</a:t>
            </a:r>
            <a:r>
              <a:rPr lang="en-US" altLang="en-US" dirty="0" smtClean="0"/>
              <a:t>. Based on the known information (examples), you assign the new or unknown observations into the </a:t>
            </a:r>
            <a:r>
              <a:rPr lang="en-US" altLang="en-US" dirty="0" smtClean="0">
                <a:solidFill>
                  <a:srgbClr val="FFC000"/>
                </a:solidFill>
              </a:rPr>
              <a:t>existing groups.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990600" y="742950"/>
            <a:ext cx="8567738" cy="1085850"/>
          </a:xfrm>
        </p:spPr>
        <p:txBody>
          <a:bodyPr/>
          <a:lstStyle/>
          <a:p>
            <a:pPr eaLnBrk="1"/>
            <a:r>
              <a:rPr lang="en-US" altLang="en-US" smtClean="0"/>
              <a:t>Eye-balling?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077913" y="1825625"/>
            <a:ext cx="8458200" cy="2335213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800" dirty="0" smtClean="0"/>
              <a:t>In a two-dimensional data set (X and Y only), you can “eye-ball” the graph to assign clusters. But it may be </a:t>
            </a:r>
            <a:r>
              <a:rPr lang="en-US" altLang="en-US" sz="2800" dirty="0" smtClean="0">
                <a:solidFill>
                  <a:srgbClr val="FFC000"/>
                </a:solidFill>
              </a:rPr>
              <a:t>subjective</a:t>
            </a:r>
            <a:r>
              <a:rPr lang="en-US" altLang="en-US" sz="2800" dirty="0" smtClean="0"/>
              <a:t>. </a:t>
            </a:r>
          </a:p>
          <a:p>
            <a:pPr marL="457200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800" dirty="0" smtClean="0"/>
              <a:t>When there are </a:t>
            </a:r>
            <a:r>
              <a:rPr lang="en-US" altLang="en-US" sz="2800" dirty="0" smtClean="0">
                <a:solidFill>
                  <a:srgbClr val="FFC000"/>
                </a:solidFill>
              </a:rPr>
              <a:t>more than two dimensions</a:t>
            </a:r>
            <a:r>
              <a:rPr lang="en-US" altLang="en-US" sz="2800" dirty="0" smtClean="0"/>
              <a:t>, assigning by looking is almost </a:t>
            </a:r>
            <a:r>
              <a:rPr lang="en-US" altLang="en-US" sz="2800" dirty="0" smtClean="0"/>
              <a:t>impossible, and so we need cluster analytical algorithms.</a:t>
            </a:r>
            <a:endParaRPr lang="en-US" altLang="en-US" sz="2800" dirty="0" smtClean="0"/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4640263"/>
            <a:ext cx="8763000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25513" y="690563"/>
            <a:ext cx="8567737" cy="1260475"/>
          </a:xfrm>
        </p:spPr>
        <p:txBody>
          <a:bodyPr/>
          <a:lstStyle/>
          <a:p>
            <a:pPr eaLnBrk="1"/>
            <a:r>
              <a:rPr lang="en-US" altLang="en-US" dirty="0" smtClean="0"/>
              <a:t>Type </a:t>
            </a:r>
            <a:r>
              <a:rPr lang="en-US" altLang="en-US" dirty="0" smtClean="0"/>
              <a:t>of </a:t>
            </a:r>
            <a:r>
              <a:rPr lang="en-US" altLang="en-US" dirty="0" smtClean="0"/>
              <a:t>Cluster </a:t>
            </a:r>
            <a:r>
              <a:rPr lang="en-US" altLang="en-US" dirty="0" smtClean="0"/>
              <a:t>analysis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077913" y="1951038"/>
            <a:ext cx="8582025" cy="5124450"/>
          </a:xfrm>
        </p:spPr>
        <p:txBody>
          <a:bodyPr/>
          <a:lstStyle/>
          <a:p>
            <a:pPr marL="914400" lvl="1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solidFill>
                  <a:srgbClr val="FFC000"/>
                </a:solidFill>
              </a:rPr>
              <a:t>Specific: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Normal mixtures: need numeric variables and data come from a mixture of multivariate normal distribution.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Latent class analysis: need categorical variables</a:t>
            </a:r>
          </a:p>
          <a:p>
            <a:pPr marL="914400" lvl="1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solidFill>
                  <a:srgbClr val="FFC000"/>
                </a:solidFill>
              </a:rPr>
              <a:t>General: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K-mean clustering</a:t>
            </a:r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Density-based clustering</a:t>
            </a:r>
            <a:endParaRPr lang="en-US" altLang="en-US" dirty="0" smtClean="0"/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Hierarchical </a:t>
            </a:r>
            <a:r>
              <a:rPr lang="en-US" altLang="en-US" dirty="0" smtClean="0"/>
              <a:t>clustering</a:t>
            </a:r>
            <a:endParaRPr lang="en-US" altLang="en-US" dirty="0" smtClean="0"/>
          </a:p>
          <a:p>
            <a:pPr marL="1314450" lvl="2" indent="-457200" eaLnBrk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Two-step </a:t>
            </a:r>
            <a:r>
              <a:rPr lang="en-US" altLang="en-US" dirty="0" smtClean="0"/>
              <a:t>clustering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9055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757238" y="503238"/>
            <a:ext cx="8566150" cy="1260475"/>
          </a:xfrm>
        </p:spPr>
        <p:txBody>
          <a:bodyPr/>
          <a:lstStyle/>
          <a:p>
            <a:pPr eaLnBrk="1"/>
            <a:r>
              <a:rPr lang="en-US" altLang="en-US" smtClean="0"/>
              <a:t>K-mean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001713" y="1847850"/>
            <a:ext cx="5299075" cy="5208588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 smtClean="0"/>
              <a:t>Select </a:t>
            </a:r>
            <a:r>
              <a:rPr lang="en-US" altLang="en-US" sz="3086" i="1" dirty="0" smtClean="0"/>
              <a:t>K</a:t>
            </a:r>
            <a:r>
              <a:rPr lang="en-US" altLang="en-US" sz="3086" dirty="0" smtClean="0"/>
              <a:t> points as the initial </a:t>
            </a:r>
            <a:r>
              <a:rPr lang="en-US" altLang="en-US" sz="3086" dirty="0" smtClean="0">
                <a:solidFill>
                  <a:srgbClr val="FFC000"/>
                </a:solidFill>
              </a:rPr>
              <a:t>centroids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 smtClean="0"/>
              <a:t>Assign points to different centroids based upon </a:t>
            </a:r>
            <a:r>
              <a:rPr lang="en-US" altLang="en-US" sz="3086" dirty="0" smtClean="0">
                <a:solidFill>
                  <a:srgbClr val="FFC000"/>
                </a:solidFill>
              </a:rPr>
              <a:t>proximity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 smtClean="0"/>
              <a:t>Re-evaluate the centroid of each group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086" dirty="0" smtClean="0"/>
              <a:t>Repeat Step 2 and 3 until the best solution emerges (the centers are stable)</a:t>
            </a:r>
          </a:p>
        </p:txBody>
      </p:sp>
      <p:sp>
        <p:nvSpPr>
          <p:cNvPr id="4" name="Rectangle 3"/>
          <p:cNvSpPr/>
          <p:nvPr/>
        </p:nvSpPr>
        <p:spPr>
          <a:xfrm>
            <a:off x="6399213" y="1931988"/>
            <a:ext cx="3292475" cy="3371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9461" name="Picture 2" descr="http://upload.wikimedia.org/wikipedia/commons/thumb/d/d1/KMeans-density-data.svg/199px-KMeans-density-dat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88" y="2100263"/>
            <a:ext cx="2960687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Sometimes it doesn’t make sense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Data set: regression by </a:t>
            </a:r>
            <a:r>
              <a:rPr lang="en-US" altLang="en-US" dirty="0" err="1" smtClean="0"/>
              <a:t>cluster.jmp</a:t>
            </a:r>
            <a:endParaRPr lang="en-US" altLang="en-US" dirty="0" smtClean="0"/>
          </a:p>
          <a:p>
            <a:r>
              <a:rPr lang="en-US" altLang="en-US" dirty="0" smtClean="0"/>
              <a:t>Analyze </a:t>
            </a:r>
            <a:r>
              <a:rPr lang="en-US" altLang="en-US" dirty="0" smtClean="0">
                <a:sym typeface="Wingdings"/>
              </a:rPr>
              <a:t> Clustering  K means cluster</a:t>
            </a: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0" y="3551237"/>
            <a:ext cx="80645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87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982" y="2104231"/>
            <a:ext cx="4152900" cy="421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375" y="1610915"/>
            <a:ext cx="4128623" cy="520303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 these 2 groups make sense?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430712" y="2128838"/>
            <a:ext cx="5029200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 smtClean="0"/>
              <a:t>Out put the cluster result by Save Cluster Formula.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 smtClean="0"/>
              <a:t>Graph </a:t>
            </a:r>
            <a:r>
              <a:rPr lang="en-US" altLang="en-US" dirty="0" smtClean="0">
                <a:sym typeface="Wingdings"/>
              </a:rPr>
              <a:t> Graph Builder 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 smtClean="0">
                <a:sym typeface="Wingdings"/>
              </a:rPr>
              <a:t>Put Y into Y-axis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 smtClean="0">
                <a:sym typeface="Wingdings"/>
              </a:rPr>
              <a:t>Put X into X-axis</a:t>
            </a:r>
          </a:p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r>
              <a:rPr lang="en-US" altLang="en-US" dirty="0" smtClean="0">
                <a:sym typeface="Wingdings"/>
              </a:rPr>
              <a:t>Put Cluster Formula into overlay</a:t>
            </a: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12" y="2255837"/>
            <a:ext cx="2921000" cy="431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 these 2 groups make sense?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202111" y="2128838"/>
            <a:ext cx="5370513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charset="0"/>
              <a:buChar char="•"/>
            </a:pPr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70" y="2112122"/>
            <a:ext cx="6494272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68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546471" y="2255837"/>
            <a:ext cx="4114800" cy="43942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smtClean="0">
                <a:solidFill>
                  <a:srgbClr val="FFC000"/>
                </a:solidFill>
              </a:rPr>
              <a:t>D</a:t>
            </a:r>
            <a:r>
              <a:rPr lang="en-US" altLang="en-US" sz="4000" dirty="0" smtClean="0"/>
              <a:t>ensity-</a:t>
            </a:r>
            <a:r>
              <a:rPr lang="en-US" altLang="en-US" sz="4000" dirty="0" smtClean="0">
                <a:solidFill>
                  <a:srgbClr val="FFC000"/>
                </a:solidFill>
              </a:rPr>
              <a:t>b</a:t>
            </a:r>
            <a:r>
              <a:rPr lang="en-US" altLang="en-US" sz="4000" dirty="0" smtClean="0"/>
              <a:t>ased </a:t>
            </a:r>
            <a:r>
              <a:rPr lang="en-US" altLang="en-US" sz="4000" dirty="0" smtClean="0">
                <a:solidFill>
                  <a:srgbClr val="FFC000"/>
                </a:solidFill>
              </a:rPr>
              <a:t>S</a:t>
            </a:r>
            <a:r>
              <a:rPr lang="en-US" altLang="en-US" sz="4000" dirty="0" smtClean="0"/>
              <a:t>patial </a:t>
            </a:r>
            <a:r>
              <a:rPr lang="en-US" altLang="en-US" sz="4000" dirty="0" smtClean="0">
                <a:solidFill>
                  <a:srgbClr val="FFC000"/>
                </a:solidFill>
              </a:rPr>
              <a:t>C</a:t>
            </a:r>
            <a:r>
              <a:rPr lang="en-US" altLang="en-US" sz="4000" dirty="0" smtClean="0"/>
              <a:t>lustering of </a:t>
            </a:r>
            <a:r>
              <a:rPr lang="en-US" altLang="en-US" sz="4000" dirty="0" smtClean="0">
                <a:solidFill>
                  <a:srgbClr val="FFC000"/>
                </a:solidFill>
              </a:rPr>
              <a:t>A</a:t>
            </a:r>
            <a:r>
              <a:rPr lang="en-US" altLang="en-US" sz="4000" dirty="0" smtClean="0"/>
              <a:t>pplications with </a:t>
            </a:r>
            <a:r>
              <a:rPr lang="en-US" altLang="en-US" sz="4000" dirty="0" smtClean="0">
                <a:solidFill>
                  <a:srgbClr val="FFC000"/>
                </a:solidFill>
              </a:rPr>
              <a:t>N</a:t>
            </a:r>
            <a:r>
              <a:rPr lang="en-US" altLang="en-US" sz="4000" dirty="0" smtClean="0"/>
              <a:t>oise (DBSCAN)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914" y="2255837"/>
            <a:ext cx="4541837" cy="489743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Available </a:t>
            </a:r>
            <a:r>
              <a:rPr lang="en-US" dirty="0" smtClean="0"/>
              <a:t>in SAS/Stat</a:t>
            </a:r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Invented in 1996</a:t>
            </a:r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In 2014 the algorithm won the Test of Time Award at Knowledge Discovery and Data Mining Conference.</a:t>
            </a:r>
          </a:p>
          <a:p>
            <a:pPr>
              <a:defRPr/>
            </a:pPr>
            <a:endParaRPr lang="en-US" dirty="0" smtClean="0"/>
          </a:p>
        </p:txBody>
      </p:sp>
      <p:pic>
        <p:nvPicPr>
          <p:cNvPr id="18437" name="Picture 2" descr="https://upload.wikimedia.org/wikipedia/commons/thumb/0/05/DBSCAN-density-data.svg/2000px-DBSCAN-density-dat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321" y="2713037"/>
            <a:ext cx="3721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546471" y="2255837"/>
            <a:ext cx="4114800" cy="43942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smtClean="0">
                <a:solidFill>
                  <a:srgbClr val="FFC000"/>
                </a:solidFill>
              </a:rPr>
              <a:t>D</a:t>
            </a:r>
            <a:r>
              <a:rPr lang="en-US" altLang="en-US" sz="4000" dirty="0" smtClean="0"/>
              <a:t>ensity-</a:t>
            </a:r>
            <a:r>
              <a:rPr lang="en-US" altLang="en-US" sz="4000" dirty="0" smtClean="0">
                <a:solidFill>
                  <a:srgbClr val="FFC000"/>
                </a:solidFill>
              </a:rPr>
              <a:t>b</a:t>
            </a:r>
            <a:r>
              <a:rPr lang="en-US" altLang="en-US" sz="4000" dirty="0" smtClean="0"/>
              <a:t>ased </a:t>
            </a:r>
            <a:r>
              <a:rPr lang="en-US" altLang="en-US" sz="4000" dirty="0" smtClean="0">
                <a:solidFill>
                  <a:srgbClr val="FFC000"/>
                </a:solidFill>
              </a:rPr>
              <a:t>S</a:t>
            </a:r>
            <a:r>
              <a:rPr lang="en-US" altLang="en-US" sz="4000" dirty="0" smtClean="0"/>
              <a:t>patial </a:t>
            </a:r>
            <a:r>
              <a:rPr lang="en-US" altLang="en-US" sz="4000" dirty="0" smtClean="0">
                <a:solidFill>
                  <a:srgbClr val="FFC000"/>
                </a:solidFill>
              </a:rPr>
              <a:t>C</a:t>
            </a:r>
            <a:r>
              <a:rPr lang="en-US" altLang="en-US" sz="4000" dirty="0" smtClean="0"/>
              <a:t>lustering of </a:t>
            </a:r>
            <a:r>
              <a:rPr lang="en-US" altLang="en-US" sz="4000" dirty="0" smtClean="0">
                <a:solidFill>
                  <a:srgbClr val="FFC000"/>
                </a:solidFill>
              </a:rPr>
              <a:t>A</a:t>
            </a:r>
            <a:r>
              <a:rPr lang="en-US" altLang="en-US" sz="4000" dirty="0" smtClean="0"/>
              <a:t>pplications with </a:t>
            </a:r>
            <a:r>
              <a:rPr lang="en-US" altLang="en-US" sz="4000" dirty="0" smtClean="0">
                <a:solidFill>
                  <a:srgbClr val="FFC000"/>
                </a:solidFill>
              </a:rPr>
              <a:t>N</a:t>
            </a:r>
            <a:r>
              <a:rPr lang="en-US" altLang="en-US" sz="4000" dirty="0" smtClean="0"/>
              <a:t>oise (DBSCAN)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914" y="2255837"/>
            <a:ext cx="4390707" cy="489743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Unlike K-mean, it </a:t>
            </a:r>
            <a:r>
              <a:rPr lang="en-US" sz="2800" dirty="0" smtClean="0"/>
              <a:t>can discover </a:t>
            </a:r>
            <a:r>
              <a:rPr lang="en-US" sz="2800" dirty="0"/>
              <a:t>clusters in </a:t>
            </a:r>
            <a:r>
              <a:rPr lang="en-US" sz="2800" dirty="0">
                <a:solidFill>
                  <a:srgbClr val="FFC000"/>
                </a:solidFill>
              </a:rPr>
              <a:t>any </a:t>
            </a:r>
            <a:r>
              <a:rPr lang="en-US" sz="2800" dirty="0" smtClean="0">
                <a:solidFill>
                  <a:srgbClr val="FFC000"/>
                </a:solidFill>
              </a:rPr>
              <a:t>shape</a:t>
            </a:r>
            <a:r>
              <a:rPr lang="en-US" sz="2800" dirty="0" smtClean="0">
                <a:solidFill>
                  <a:schemeClr val="bg1"/>
                </a:solidFill>
              </a:rPr>
              <a:t>, not necessarily </a:t>
            </a:r>
            <a:r>
              <a:rPr lang="en-US" sz="2800" dirty="0" smtClean="0"/>
              <a:t>an </a:t>
            </a:r>
            <a:r>
              <a:rPr lang="en-US" sz="2800" dirty="0" smtClean="0"/>
              <a:t>ellipse based on a centroid. </a:t>
            </a:r>
            <a:endParaRPr lang="en-US" sz="2800" dirty="0" smtClean="0"/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Clusters </a:t>
            </a:r>
            <a:r>
              <a:rPr lang="en-US" sz="2800" dirty="0"/>
              <a:t>are grouped by data </a:t>
            </a:r>
            <a:r>
              <a:rPr lang="en-US" sz="2800" dirty="0">
                <a:solidFill>
                  <a:srgbClr val="FFC000"/>
                </a:solidFill>
              </a:rPr>
              <a:t>concentrations</a:t>
            </a:r>
            <a:r>
              <a:rPr lang="en-US" sz="2800" dirty="0"/>
              <a:t>, meaning that dense and spare areas are separated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Outlier/noise excluded</a:t>
            </a:r>
          </a:p>
        </p:txBody>
      </p:sp>
      <p:pic>
        <p:nvPicPr>
          <p:cNvPr id="18437" name="Picture 2" descr="https://upload.wikimedia.org/wikipedia/commons/thumb/0/05/DBSCAN-density-data.svg/2000px-DBSCAN-density-dat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321" y="2713037"/>
            <a:ext cx="3721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713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 smtClean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2016125"/>
            <a:ext cx="4800599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/>
              <a:t>G</a:t>
            </a:r>
            <a:r>
              <a:rPr lang="en-US" altLang="en-US" dirty="0" smtClean="0"/>
              <a:t>rouping/matching people like what e-harmony and Christian-Mingle do. 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/>
              <a:t>Who is the best match? 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/>
              <a:t>Who is the second best? The third…etc.</a:t>
            </a:r>
          </a:p>
          <a:p>
            <a:pPr lvl="1" eaLnBrk="1">
              <a:defRPr/>
            </a:pPr>
            <a:endParaRPr lang="en-US" altLang="en-US" dirty="0" smtClean="0">
              <a:solidFill>
                <a:srgbClr val="FF0000"/>
              </a:solidFill>
            </a:endParaRPr>
          </a:p>
          <a:p>
            <a:pPr eaLnBrk="1">
              <a:defRPr/>
            </a:pP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969" y="1036637"/>
            <a:ext cx="3356283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25463" y="808037"/>
            <a:ext cx="5962650" cy="1123951"/>
          </a:xfrm>
        </p:spPr>
        <p:txBody>
          <a:bodyPr/>
          <a:lstStyle/>
          <a:p>
            <a:pPr eaLnBrk="1"/>
            <a:r>
              <a:rPr lang="en-US" altLang="en-US" sz="4000" dirty="0" smtClean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001713" y="2016125"/>
            <a:ext cx="4876799" cy="4535488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solidFill>
                  <a:srgbClr val="FFC000"/>
                </a:solidFill>
              </a:rPr>
              <a:t>Top-down</a:t>
            </a:r>
            <a:r>
              <a:rPr lang="en-US" altLang="en-US" sz="2800" dirty="0" smtClean="0"/>
              <a:t> </a:t>
            </a:r>
            <a:r>
              <a:rPr lang="en-US" altLang="en-US" sz="2800" dirty="0" smtClean="0">
                <a:solidFill>
                  <a:srgbClr val="FFC000"/>
                </a:solidFill>
              </a:rPr>
              <a:t>or Divisive</a:t>
            </a:r>
            <a:r>
              <a:rPr lang="en-US" altLang="en-US" sz="2800" dirty="0" smtClean="0"/>
              <a:t>: start with one group and then partition the data step by step according to the matrices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solidFill>
                  <a:srgbClr val="FFC000"/>
                </a:solidFill>
              </a:rPr>
              <a:t>Bottom-up</a:t>
            </a:r>
            <a:r>
              <a:rPr lang="en-US" altLang="en-US" sz="2800" dirty="0" smtClean="0"/>
              <a:t> </a:t>
            </a:r>
            <a:r>
              <a:rPr lang="en-US" altLang="en-US" sz="2800" dirty="0" smtClean="0">
                <a:solidFill>
                  <a:srgbClr val="FFC000"/>
                </a:solidFill>
              </a:rPr>
              <a:t>or Agglomerative</a:t>
            </a:r>
            <a:r>
              <a:rPr lang="en-US" altLang="en-US" sz="2800" dirty="0" smtClean="0"/>
              <a:t>: start with one single piece of datum and then merge it with others to form larger groups </a:t>
            </a:r>
          </a:p>
          <a:p>
            <a:pPr lvl="1" eaLnBrk="1"/>
            <a:endParaRPr lang="en-US" altLang="en-US" dirty="0" smtClean="0">
              <a:solidFill>
                <a:srgbClr val="FF0000"/>
              </a:solidFill>
            </a:endParaRPr>
          </a:p>
          <a:p>
            <a:pPr eaLnBrk="1"/>
            <a:endParaRPr lang="en-US" alt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312" y="1036637"/>
            <a:ext cx="3356283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 smtClean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2016125"/>
            <a:ext cx="8305799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800" dirty="0" smtClean="0"/>
              <a:t>Data set: </a:t>
            </a:r>
            <a:r>
              <a:rPr lang="en-US" altLang="en-US" sz="2800" dirty="0" err="1" smtClean="0"/>
              <a:t>MBTI.jmp</a:t>
            </a:r>
            <a:endParaRPr lang="en-US" altLang="en-US" sz="2800" dirty="0" smtClean="0"/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800" dirty="0" smtClean="0"/>
              <a:t>MBTI is a measure of personality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800" dirty="0" smtClean="0"/>
              <a:t>Analyze </a:t>
            </a:r>
            <a:r>
              <a:rPr lang="en-US" altLang="en-US" sz="2800" dirty="0" smtClean="0">
                <a:sym typeface="Wingdings"/>
              </a:rPr>
              <a:t> Clustering  </a:t>
            </a:r>
            <a:r>
              <a:rPr lang="en-US" altLang="en-US" sz="2800" dirty="0">
                <a:solidFill>
                  <a:schemeClr val="bg1"/>
                </a:solidFill>
              </a:rPr>
              <a:t>Hierarchical clustering</a:t>
            </a:r>
            <a:endParaRPr lang="en-US" altLang="en-US" sz="2800" dirty="0" smtClean="0"/>
          </a:p>
          <a:p>
            <a:pPr lvl="1" eaLnBrk="1">
              <a:defRPr/>
            </a:pPr>
            <a:endParaRPr lang="en-US" altLang="en-US" dirty="0" smtClean="0">
              <a:solidFill>
                <a:srgbClr val="FF0000"/>
              </a:solidFill>
            </a:endParaRPr>
          </a:p>
          <a:p>
            <a:pPr eaLnBrk="1">
              <a:defRPr/>
            </a:pPr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312" y="3856037"/>
            <a:ext cx="7308570" cy="307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2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 smtClean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77912" y="1931988"/>
            <a:ext cx="8305799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/>
              <a:t>HC can work with </a:t>
            </a:r>
            <a:r>
              <a:rPr lang="en-US" altLang="en-US" sz="2400" dirty="0" smtClean="0"/>
              <a:t>Multidimensional </a:t>
            </a:r>
            <a:r>
              <a:rPr lang="en-US" altLang="en-US" sz="2400" dirty="0" smtClean="0"/>
              <a:t>scaling </a:t>
            </a:r>
            <a:r>
              <a:rPr lang="en-US" altLang="en-US" sz="2400" dirty="0" smtClean="0"/>
              <a:t>(MDS) on </a:t>
            </a:r>
            <a:r>
              <a:rPr lang="en-US" altLang="en-US" sz="2400" dirty="0" smtClean="0"/>
              <a:t>some data sets</a:t>
            </a:r>
            <a:r>
              <a:rPr lang="en-US" altLang="en-US" sz="2400" dirty="0" smtClean="0"/>
              <a:t>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/>
              <a:t>MDS is </a:t>
            </a:r>
            <a:r>
              <a:rPr lang="en-US" altLang="en-US" sz="2400" dirty="0"/>
              <a:t>a </a:t>
            </a:r>
            <a:r>
              <a:rPr lang="en-US" altLang="en-US" sz="2400" dirty="0" smtClean="0"/>
              <a:t>way of </a:t>
            </a:r>
            <a:r>
              <a:rPr lang="en-US" altLang="en-US" sz="2400" dirty="0"/>
              <a:t>visualizing the level of similarity of individual cases of a </a:t>
            </a:r>
            <a:r>
              <a:rPr lang="en-US" altLang="en-US" sz="2400" dirty="0" smtClean="0">
                <a:solidFill>
                  <a:srgbClr val="FFC000"/>
                </a:solidFill>
              </a:rPr>
              <a:t>data matrix </a:t>
            </a:r>
            <a:r>
              <a:rPr lang="en-US" altLang="en-US" sz="2400" dirty="0" smtClean="0"/>
              <a:t>(rows and columns are the same). </a:t>
            </a:r>
            <a:endParaRPr lang="en-US" altLang="en-US" sz="2400" dirty="0" smtClean="0"/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Bonney, L., &amp; Yu, C. H. (2018, January). </a:t>
            </a:r>
            <a:r>
              <a:rPr lang="en-US" altLang="en-US" sz="2400" i="1" dirty="0"/>
              <a:t>Sharing tacit knowledge for school improvement</a:t>
            </a:r>
            <a:r>
              <a:rPr lang="en-US" altLang="en-US" sz="2400" dirty="0"/>
              <a:t>. Paper presented at International Congress for School Effectiveness and Improvement, Singapore.</a:t>
            </a:r>
            <a:endParaRPr lang="en-US" altLang="en-US" sz="2400" dirty="0"/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 smtClean="0"/>
              <a:t>Five superintendents reviewed 68 statements regarding leadership in education, and decided which concepts are related by pairing them.</a:t>
            </a:r>
          </a:p>
        </p:txBody>
      </p:sp>
    </p:spTree>
    <p:extLst>
      <p:ext uri="{BB962C8B-B14F-4D97-AF65-F5344CB8AC3E}">
        <p14:creationId xmlns:p14="http://schemas.microsoft.com/office/powerpoint/2010/main" val="44946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 smtClean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1927600"/>
            <a:ext cx="8550274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The </a:t>
            </a:r>
            <a:r>
              <a:rPr lang="en-US" sz="2800" dirty="0" smtClean="0"/>
              <a:t>numbers show </a:t>
            </a:r>
            <a:r>
              <a:rPr lang="en-US" sz="2800" dirty="0" smtClean="0"/>
              <a:t>the frequency of </a:t>
            </a:r>
            <a:r>
              <a:rPr lang="en-US" sz="2800" dirty="0" smtClean="0">
                <a:solidFill>
                  <a:srgbClr val="FFC000"/>
                </a:solidFill>
              </a:rPr>
              <a:t>pairing</a:t>
            </a:r>
            <a:r>
              <a:rPr lang="en-US" sz="2800" dirty="0" smtClean="0"/>
              <a:t>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e</a:t>
            </a:r>
            <a:r>
              <a:rPr lang="en-US" sz="2800" dirty="0" smtClean="0"/>
              <a:t>.g. Two </a:t>
            </a:r>
            <a:r>
              <a:rPr lang="en-US" sz="2800" dirty="0" smtClean="0"/>
              <a:t>superintendents said that S2 and S4 are conceptually related.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S4 is related to itself and so the default count is 5.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512" y="4008437"/>
            <a:ext cx="776036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26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57238" y="671513"/>
            <a:ext cx="5349874" cy="1260475"/>
          </a:xfrm>
        </p:spPr>
        <p:txBody>
          <a:bodyPr/>
          <a:lstStyle/>
          <a:p>
            <a:pPr eaLnBrk="1"/>
            <a:r>
              <a:rPr lang="en-US" altLang="en-US" sz="3600" dirty="0" smtClean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01713" y="1927600"/>
            <a:ext cx="4724399" cy="4535488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Based on the result it was decided that there should be 5 clusters.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Assign the number of clusters</a:t>
            </a:r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Assign a different color to each cluster.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12" y="5608637"/>
            <a:ext cx="3276600" cy="10493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511" y="884237"/>
            <a:ext cx="2410253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0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687512" y="1265237"/>
            <a:ext cx="3140074" cy="1260475"/>
          </a:xfrm>
        </p:spPr>
        <p:txBody>
          <a:bodyPr/>
          <a:lstStyle/>
          <a:p>
            <a:pPr algn="l" eaLnBrk="1"/>
            <a:r>
              <a:rPr lang="en-US" altLang="en-US" sz="3600" dirty="0" smtClean="0">
                <a:solidFill>
                  <a:schemeClr val="bg1"/>
                </a:solidFill>
              </a:rPr>
              <a:t>Hierarchical clustering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154112" y="2865437"/>
            <a:ext cx="4038600" cy="3909637"/>
          </a:xfrm>
        </p:spPr>
        <p:txBody>
          <a:bodyPr/>
          <a:lstStyle/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Analyze </a:t>
            </a:r>
            <a:r>
              <a:rPr lang="en-US" sz="2800" dirty="0" smtClean="0">
                <a:sym typeface="Wingdings" panose="05000000000000000000" pitchFamily="2" charset="2"/>
              </a:rPr>
              <a:t> Multivariate Methods  Multidimensional scaling</a:t>
            </a:r>
            <a:endParaRPr lang="en-US" sz="2800" dirty="0" smtClean="0"/>
          </a:p>
          <a:p>
            <a:pPr marL="628650" indent="-571500" eaLnBrk="1"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Data format = </a:t>
            </a:r>
            <a:r>
              <a:rPr lang="en-US" sz="2800" dirty="0">
                <a:solidFill>
                  <a:srgbClr val="FFC000"/>
                </a:solidFill>
              </a:rPr>
              <a:t>Attribute list</a:t>
            </a:r>
            <a:r>
              <a:rPr lang="en-US" sz="2800" dirty="0"/>
              <a:t> (distance matrix is </a:t>
            </a:r>
            <a:r>
              <a:rPr lang="en-US" sz="2800" dirty="0" smtClean="0"/>
              <a:t>constructed </a:t>
            </a:r>
            <a:r>
              <a:rPr lang="en-US" sz="2800" dirty="0"/>
              <a:t>from the correlation </a:t>
            </a:r>
            <a:r>
              <a:rPr lang="en-US" sz="2800" dirty="0" smtClean="0"/>
              <a:t>structure)</a:t>
            </a:r>
            <a:endParaRPr lang="en-US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112" y="1417637"/>
            <a:ext cx="416074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94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661988"/>
            <a:ext cx="5364161" cy="1316037"/>
          </a:xfrm>
        </p:spPr>
        <p:txBody>
          <a:bodyPr/>
          <a:lstStyle/>
          <a:p>
            <a:r>
              <a:rPr lang="en-US" dirty="0" smtClean="0"/>
              <a:t>Compare HC </a:t>
            </a:r>
            <a:br>
              <a:rPr lang="en-US" dirty="0" smtClean="0"/>
            </a:br>
            <a:r>
              <a:rPr lang="en-US" dirty="0" smtClean="0"/>
              <a:t>and MDS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475" y="2128838"/>
            <a:ext cx="4846637" cy="4167187"/>
          </a:xfrm>
        </p:spPr>
        <p:txBody>
          <a:bodyPr/>
          <a:lstStyle/>
          <a:p>
            <a:pPr marL="0" indent="0"/>
            <a:r>
              <a:rPr lang="en-US" sz="2400" dirty="0" smtClean="0"/>
              <a:t>HC and MDS agree with each other to a large extent</a:t>
            </a:r>
          </a:p>
          <a:p>
            <a:pPr marL="0" indent="0"/>
            <a:r>
              <a:rPr lang="en-US" sz="2400" dirty="0" smtClean="0"/>
              <a:t>But there are some discrepancies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837" y="3684078"/>
            <a:ext cx="3422329" cy="3333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912" y="844930"/>
            <a:ext cx="2410253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41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549" y="1112837"/>
            <a:ext cx="7726363" cy="1316037"/>
          </a:xfrm>
        </p:spPr>
        <p:txBody>
          <a:bodyPr/>
          <a:lstStyle/>
          <a:p>
            <a:r>
              <a:rPr lang="en-US" dirty="0" smtClean="0"/>
              <a:t>Compare HC and MDS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1312" y="2789237"/>
            <a:ext cx="7467600" cy="4167187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Discrepancy is good! Always </a:t>
            </a:r>
            <a:r>
              <a:rPr lang="en-US" sz="2800" dirty="0" smtClean="0">
                <a:solidFill>
                  <a:srgbClr val="FFC000"/>
                </a:solidFill>
              </a:rPr>
              <a:t>triangulate</a:t>
            </a:r>
            <a:r>
              <a:rPr lang="en-US" sz="2800" dirty="0" smtClean="0"/>
              <a:t> with more than one method.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The results are different. Should you side with HC or MDS?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Quantitative methods cannot resolve it.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Read the statements and determine which statement can </a:t>
            </a:r>
            <a:r>
              <a:rPr lang="en-US" sz="2800" dirty="0" smtClean="0">
                <a:solidFill>
                  <a:srgbClr val="FFC000"/>
                </a:solidFill>
              </a:rPr>
              <a:t>conceptually</a:t>
            </a:r>
            <a:r>
              <a:rPr lang="en-US" sz="2800" dirty="0" smtClean="0"/>
              <a:t> (qualitatively) fit into which cluster.</a:t>
            </a:r>
          </a:p>
          <a:p>
            <a:pPr marL="0" indent="0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72871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7.1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Use JMP sample data: </a:t>
            </a:r>
            <a:r>
              <a:rPr lang="en-US" sz="2400" dirty="0" err="1" smtClean="0"/>
              <a:t>Crime.jmp</a:t>
            </a:r>
            <a:endParaRPr lang="en-US" sz="2400" dirty="0" smtClean="0"/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Run a </a:t>
            </a:r>
            <a:r>
              <a:rPr lang="en-US" sz="2400" dirty="0" smtClean="0">
                <a:solidFill>
                  <a:srgbClr val="FFC000"/>
                </a:solidFill>
              </a:rPr>
              <a:t>hierarchical clustering </a:t>
            </a:r>
            <a:r>
              <a:rPr lang="en-US" sz="2400" dirty="0" smtClean="0"/>
              <a:t>by including all crime rate.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Set the </a:t>
            </a:r>
            <a:r>
              <a:rPr lang="en-US" sz="2400" dirty="0" smtClean="0">
                <a:solidFill>
                  <a:srgbClr val="FFC000"/>
                </a:solidFill>
              </a:rPr>
              <a:t>number of cluster </a:t>
            </a:r>
            <a:r>
              <a:rPr lang="en-US" sz="2400" dirty="0" smtClean="0"/>
              <a:t>to 5.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Assign a different </a:t>
            </a:r>
            <a:r>
              <a:rPr lang="en-US" sz="2400" dirty="0" smtClean="0">
                <a:solidFill>
                  <a:srgbClr val="FFC000"/>
                </a:solidFill>
              </a:rPr>
              <a:t>color</a:t>
            </a:r>
            <a:r>
              <a:rPr lang="en-US" sz="2400" dirty="0" smtClean="0"/>
              <a:t> to each cluster.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Open </a:t>
            </a:r>
            <a:r>
              <a:rPr lang="en-US" sz="2400" dirty="0" smtClean="0">
                <a:solidFill>
                  <a:srgbClr val="FFC000"/>
                </a:solidFill>
              </a:rPr>
              <a:t>Graph Builder </a:t>
            </a:r>
            <a:r>
              <a:rPr lang="en-US" sz="2400" dirty="0" smtClean="0"/>
              <a:t>and put state into </a:t>
            </a:r>
            <a:r>
              <a:rPr lang="en-US" sz="2400" dirty="0" smtClean="0">
                <a:solidFill>
                  <a:srgbClr val="FFC000"/>
                </a:solidFill>
              </a:rPr>
              <a:t>Map Shape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Are crime rates clustered by location?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Subset</a:t>
            </a:r>
            <a:r>
              <a:rPr lang="en-US" sz="2400" dirty="0" smtClean="0"/>
              <a:t> the “orange” cluster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What are their common characteristics in terms of crime rate? Why?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075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1112838"/>
            <a:ext cx="8675688" cy="1319212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 smtClean="0"/>
              <a:t>Two-step clustering</a:t>
            </a:r>
            <a:endParaRPr lang="en-US" altLang="en-US" dirty="0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50938" y="2789238"/>
            <a:ext cx="8315325" cy="4170362"/>
          </a:xfrm>
        </p:spPr>
        <p:txBody>
          <a:bodyPr/>
          <a:lstStyle/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/>
              <a:t>Example: Clustering recovering mental patients</a:t>
            </a:r>
          </a:p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 err="1" smtClean="0"/>
              <a:t>Tse</a:t>
            </a:r>
            <a:r>
              <a:rPr lang="en-US" altLang="en-US" sz="2800" dirty="0"/>
              <a:t>, S., Murray, G., Chung, K. F., Davidson, L., Ng, J., </a:t>
            </a:r>
            <a:r>
              <a:rPr lang="en-US" altLang="en-US" sz="2800" dirty="0">
                <a:solidFill>
                  <a:srgbClr val="FFC000"/>
                </a:solidFill>
              </a:rPr>
              <a:t>Yu, C. H</a:t>
            </a:r>
            <a:r>
              <a:rPr lang="en-US" altLang="en-US" sz="2800" dirty="0"/>
              <a:t>. (2014). Differences and similarities between functional and personal recovery in an Asian population: A cluster analytic approach. </a:t>
            </a:r>
            <a:r>
              <a:rPr lang="en-US" altLang="en-US" sz="2800" i="1" dirty="0"/>
              <a:t>Psychiatry: Interpersonal and Biological Processes, 77</a:t>
            </a:r>
            <a:r>
              <a:rPr lang="en-US" altLang="en-US" sz="2800" dirty="0"/>
              <a:t>(1), 41-56. </a:t>
            </a:r>
            <a:r>
              <a:rPr lang="en-US" altLang="en-US" sz="2800" dirty="0" smtClean="0"/>
              <a:t>DOI: 10.1521/psyc.2014.77.1.41</a:t>
            </a:r>
          </a:p>
        </p:txBody>
      </p:sp>
    </p:spTree>
    <p:extLst>
      <p:ext uri="{BB962C8B-B14F-4D97-AF65-F5344CB8AC3E}">
        <p14:creationId xmlns:p14="http://schemas.microsoft.com/office/powerpoint/2010/main" val="249827089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1112838"/>
            <a:ext cx="8675688" cy="1319212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Two-step clustering</a:t>
            </a:r>
            <a:endParaRPr lang="en-US" altLang="en-US" dirty="0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50938" y="2789238"/>
            <a:ext cx="8315325" cy="4170362"/>
          </a:xfrm>
        </p:spPr>
        <p:txBody>
          <a:bodyPr/>
          <a:lstStyle/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 smtClean="0"/>
              <a:t>What are the relationships between subjective and objective measures of mental illness recovery?</a:t>
            </a:r>
          </a:p>
          <a:p>
            <a:pPr marL="430213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en-US" altLang="en-US" sz="2800" dirty="0" smtClean="0"/>
              <a:t>What </a:t>
            </a:r>
            <a:r>
              <a:rPr lang="en-US" altLang="en-US" sz="2800" dirty="0" smtClean="0"/>
              <a:t>are the profiles of those recovered people in terms of their demographic and clinical attributes based on different configurations of the subjective and objective measures of recovery?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 smtClean="0"/>
              <a:t>Subjective recovery scale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(</a:t>
            </a:r>
            <a:r>
              <a:rPr lang="en-US" altLang="en-US" dirty="0" smtClean="0"/>
              <a:t>E2 Stage model)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06" y="1979613"/>
            <a:ext cx="7799387" cy="5063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Subjective recovery scale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2217738"/>
            <a:ext cx="7429500" cy="464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Subjective recovery scale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2092325"/>
            <a:ext cx="8023225" cy="420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Objective scale 1: </a:t>
            </a:r>
            <a:br>
              <a:rPr lang="en-US" altLang="en-US" smtClean="0"/>
            </a:br>
            <a:r>
              <a:rPr lang="en-US" altLang="en-US" smtClean="0"/>
              <a:t>Vocational status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79525" y="4929188"/>
            <a:ext cx="8313738" cy="1974849"/>
          </a:xfrm>
        </p:spPr>
        <p:txBody>
          <a:bodyPr/>
          <a:lstStyle/>
          <a:p>
            <a:pPr marL="1587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The numbers on the right are the original codes. They were recoded to six levels so that the scale is </a:t>
            </a:r>
            <a:r>
              <a:rPr lang="en-US" altLang="en-US" sz="2800" dirty="0" smtClean="0">
                <a:solidFill>
                  <a:srgbClr val="FFC000"/>
                </a:solidFill>
              </a:rPr>
              <a:t>ordinal</a:t>
            </a:r>
            <a:r>
              <a:rPr lang="en-US" altLang="en-US" sz="2800" dirty="0" smtClean="0"/>
              <a:t>. e.g. Employed full time at expected level is better than below expected level.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2103438"/>
            <a:ext cx="7680325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Objective recovery scale 2: </a:t>
            </a:r>
            <a:br>
              <a:rPr lang="en-US" altLang="en-US" smtClean="0"/>
            </a:br>
            <a:r>
              <a:rPr lang="en-US" altLang="en-US" smtClean="0"/>
              <a:t>Living status</a:t>
            </a: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4479925"/>
            <a:ext cx="8313738" cy="2747963"/>
          </a:xfrm>
        </p:spPr>
        <p:txBody>
          <a:bodyPr/>
          <a:lstStyle/>
          <a:p>
            <a:pPr marL="1587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The numbers on the right are the original categories. They were collapsed and recoded so that the scale is converted from nominal to </a:t>
            </a:r>
            <a:r>
              <a:rPr lang="en-US" altLang="en-US" sz="2800" dirty="0" smtClean="0">
                <a:solidFill>
                  <a:srgbClr val="FFC000"/>
                </a:solidFill>
              </a:rPr>
              <a:t>ordinal</a:t>
            </a:r>
            <a:r>
              <a:rPr lang="en-US" altLang="en-US" sz="2800" dirty="0" smtClean="0"/>
              <a:t>. e.g. Head of household is better than living with family under supervision.</a:t>
            </a: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0"/>
            <a:ext cx="70405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Participants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marL="458787" indent="-457200" eaLnBrk="1"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en-US" dirty="0" smtClean="0"/>
              <a:t>150 recovering or recovered patients (e.g. bipolar, schizophrenia) in Hong Kong.</a:t>
            </a:r>
          </a:p>
          <a:p>
            <a:pPr marL="458787" indent="-457200" eaLnBrk="1"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en-US" dirty="0" smtClean="0"/>
              <a:t>Had not been hospitalized in the past 6 months.</a:t>
            </a:r>
          </a:p>
          <a:p>
            <a:pPr indent="-341313" eaLnBrk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US" altLang="en-US" dirty="0" smtClean="0"/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3943350"/>
            <a:ext cx="4238625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Analysis: </a:t>
            </a:r>
            <a:br>
              <a:rPr lang="en-US" altLang="en-US" smtClean="0"/>
            </a:br>
            <a:r>
              <a:rPr lang="en-US" altLang="en-US" smtClean="0"/>
              <a:t>Correlations among the scales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4846638"/>
            <a:ext cx="8313738" cy="2293937"/>
          </a:xfrm>
        </p:spPr>
        <p:txBody>
          <a:bodyPr/>
          <a:lstStyle/>
          <a:p>
            <a:pPr marL="0" indent="0" eaLnBrk="1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Spearman’s correlation coefficients are small but significant at the .05 or .01 level. However, the numbers alone might be misleading and further insight could be unveiled via data visualization. 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7588"/>
            <a:ext cx="8780463" cy="228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dirty="0" smtClean="0"/>
              <a:t>Data </a:t>
            </a:r>
            <a:r>
              <a:rPr lang="en-US" altLang="en-US" sz="3600" dirty="0" smtClean="0"/>
              <a:t>visualization: Linking and brushing</a:t>
            </a:r>
            <a:endParaRPr lang="en-US" altLang="en-US" sz="3600" dirty="0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95388" y="1979613"/>
            <a:ext cx="8313737" cy="2543175"/>
          </a:xfrm>
        </p:spPr>
        <p:txBody>
          <a:bodyPr/>
          <a:lstStyle/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400" dirty="0" smtClean="0"/>
              <a:t>The participants who scored high in the subjective scale (E2) also ranked high in the current residential </a:t>
            </a:r>
            <a:r>
              <a:rPr lang="en-US" altLang="en-US" sz="2400" dirty="0" smtClean="0"/>
              <a:t>status</a:t>
            </a:r>
          </a:p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400" dirty="0" smtClean="0"/>
              <a:t>But </a:t>
            </a:r>
            <a:r>
              <a:rPr lang="en-US" altLang="en-US" sz="2400" dirty="0" smtClean="0"/>
              <a:t>they are all over the vocational status, implying that the association between the subjective scale and the vocational status is weak.</a:t>
            </a:r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4237037"/>
            <a:ext cx="5920388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dirty="0"/>
              <a:t>Data visualization: Linking and brushing</a:t>
            </a:r>
            <a:endParaRPr lang="en-US" altLang="en-US" sz="3600" dirty="0" smtClean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2351087"/>
          </a:xfrm>
        </p:spPr>
        <p:txBody>
          <a:bodyPr/>
          <a:lstStyle/>
          <a:p>
            <a:pPr marL="1587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The </a:t>
            </a:r>
            <a:r>
              <a:rPr lang="en-US" altLang="en-US" sz="2800" dirty="0" smtClean="0"/>
              <a:t>reverse is not true. The subjects who scored high in the residential status (3) spread all over in the subjective scale (E2) and the vocational status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2" y="3703637"/>
            <a:ext cx="731129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Data visualization: Heat </a:t>
            </a:r>
            <a:r>
              <a:rPr lang="en-US" altLang="en-US" dirty="0" smtClean="0"/>
              <a:t>map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r>
              <a:rPr lang="en-US" altLang="en-US" dirty="0" smtClean="0"/>
              <a:t>View data concentration</a:t>
            </a: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912" y="2789237"/>
            <a:ext cx="5699575" cy="423469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/>
              <a:t>Data visualization: Heat </a:t>
            </a:r>
            <a:r>
              <a:rPr lang="en-US" altLang="en-US" dirty="0" smtClean="0"/>
              <a:t>map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937" y="2098675"/>
            <a:ext cx="6449325" cy="479174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Two-step cluster analysis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394199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study one subjective and two objective measures of recovery were used to measure the rehab progress of the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participants. </a:t>
            </a: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Two-step</a:t>
            </a:r>
          </a:p>
          <a:p>
            <a:pPr marL="857250" lvl="1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1: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altLang="en-US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 unnecessary complexity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cluster analysis condenses the dependent variables by proposing certain initial clusters </a:t>
            </a:r>
            <a:r>
              <a:rPr lang="en-US" altLang="en-US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(pre-clusters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857250" lvl="1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2: Make final clusters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 smtClean="0"/>
              <a:t>Two-step cluster analysis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51731" y="2103437"/>
            <a:ext cx="8313738" cy="4541837"/>
          </a:xfrm>
        </p:spPr>
        <p:txBody>
          <a:bodyPr/>
          <a:lstStyle/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Available in SPSS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Use AIC or BIC to avoid </a:t>
            </a:r>
            <a:r>
              <a:rPr lang="en-US" altLang="en-US" sz="2800" dirty="0" smtClean="0"/>
              <a:t>complexity</a:t>
            </a:r>
            <a:endParaRPr lang="en-US" altLang="en-US" sz="2800" dirty="0" smtClean="0"/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Can take both continuous and categorical </a:t>
            </a:r>
            <a:r>
              <a:rPr lang="en-US" altLang="en-US" sz="2800" dirty="0" smtClean="0"/>
              <a:t>data (vs. K-mean can take continuous data only)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Truly exploratory and data-driven (vs. K-mean prompts you to enter the number of clusters) </a:t>
            </a:r>
          </a:p>
          <a:p>
            <a:pPr marL="457200" indent="-457200" eaLnBrk="1"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Group </a:t>
            </a:r>
            <a:r>
              <a:rPr lang="en-US" altLang="en-US" sz="2800" dirty="0" smtClean="0"/>
              <a:t>sizes are almost equal (vs. K-mean groups are highly asymmetrical)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SPSS 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75" y="2636837"/>
            <a:ext cx="8295238" cy="4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684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SPSS 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48" y="2789237"/>
            <a:ext cx="8323809" cy="3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339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Cluster quality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35675" y="1979613"/>
            <a:ext cx="3649663" cy="5024437"/>
          </a:xfrm>
        </p:spPr>
        <p:txBody>
          <a:bodyPr/>
          <a:lstStyle/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 smtClean="0"/>
              <a:t>Yellow or green: go ahead</a:t>
            </a:r>
          </a:p>
          <a:p>
            <a:pPr marL="458787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dirty="0" smtClean="0"/>
              <a:t>Pink: pack and go home</a:t>
            </a:r>
          </a:p>
        </p:txBody>
      </p:sp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928813"/>
            <a:ext cx="4572000" cy="401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Predictor importance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r>
              <a:rPr lang="en-US" altLang="en-US" dirty="0" smtClean="0"/>
              <a:t>Subjective feeling doesn’t matter!</a:t>
            </a:r>
            <a:endParaRPr lang="en-US" altLang="en-US" dirty="0" smtClean="0"/>
          </a:p>
        </p:txBody>
      </p:sp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2" y="2865437"/>
            <a:ext cx="6167437" cy="426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Number of clusters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79925" y="2128838"/>
            <a:ext cx="5094288" cy="416877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614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5" y="1908175"/>
            <a:ext cx="3840163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1276350"/>
            <a:ext cx="8380412" cy="567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ChangeArrowheads="1"/>
          </p:cNvSpPr>
          <p:nvPr>
            <p:ph type="title"/>
          </p:nvPr>
        </p:nvSpPr>
        <p:spPr>
          <a:xfrm>
            <a:off x="5761038" y="661988"/>
            <a:ext cx="3884612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Cluster 5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35675" y="1920875"/>
            <a:ext cx="3565525" cy="5013325"/>
          </a:xfrm>
        </p:spPr>
        <p:txBody>
          <a:bodyPr/>
          <a:lstStyle/>
          <a:p>
            <a:pPr marL="0" indent="0" eaLnBrk="1"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In cluster 5 the grouping by vocational is very “clean” or decisive because almost all subjects in the group chose “employed full time at expected level”. </a:t>
            </a:r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914400"/>
            <a:ext cx="4924425" cy="6289675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ChangeArrowheads="1"/>
          </p:cNvSpPr>
          <p:nvPr>
            <p:ph type="title"/>
          </p:nvPr>
        </p:nvSpPr>
        <p:spPr>
          <a:xfrm>
            <a:off x="1371600" y="661988"/>
            <a:ext cx="827405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Cluster 5</a:t>
            </a: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11363"/>
            <a:ext cx="4040188" cy="521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58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2516188"/>
            <a:ext cx="4686300" cy="47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Cluster 3: Messy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eaLnBrk="1"/>
            <a:endParaRPr lang="en-US" altLang="en-US" smtClean="0"/>
          </a:p>
        </p:txBody>
      </p:sp>
      <p:pic>
        <p:nvPicPr>
          <p:cNvPr id="696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736725"/>
            <a:ext cx="4494212" cy="553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Cluster 5: The best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168775"/>
          </a:xfrm>
        </p:spPr>
        <p:txBody>
          <a:bodyPr/>
          <a:lstStyle/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The clustering pattern suggests that Cluster 5 has the best cluster quality in terms of the </a:t>
            </a:r>
            <a:r>
              <a:rPr lang="en-US" altLang="en-US" sz="2800" dirty="0" smtClean="0">
                <a:solidFill>
                  <a:srgbClr val="FFC000"/>
                </a:solidFill>
              </a:rPr>
              <a:t>homogeneity (purity) </a:t>
            </a:r>
            <a:r>
              <a:rPr lang="en-US" altLang="en-US" sz="2800" dirty="0" smtClean="0"/>
              <a:t>in the partition. In addition, the subjects in Cluster 5 did very well in all three measures, and therefore it is tantalizing to ask why they could recover so well. </a:t>
            </a:r>
          </a:p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2800" dirty="0" smtClean="0"/>
              <a:t>But cluster analysis is a </a:t>
            </a:r>
            <a:r>
              <a:rPr lang="en-US" altLang="en-US" sz="2800" dirty="0" smtClean="0">
                <a:solidFill>
                  <a:srgbClr val="FFC000"/>
                </a:solidFill>
              </a:rPr>
              <a:t>means</a:t>
            </a:r>
            <a:r>
              <a:rPr lang="en-US" altLang="en-US" sz="2800" dirty="0" smtClean="0"/>
              <a:t> rather than an end. Further analysis is needed based on the clusters</a:t>
            </a:r>
            <a:r>
              <a:rPr lang="en-US" altLang="en-US" sz="2800" dirty="0" smtClean="0"/>
              <a:t>. </a:t>
            </a:r>
            <a:r>
              <a:rPr lang="en-US" altLang="en-US" sz="2800" dirty="0" smtClean="0"/>
              <a:t>Our team found that family income can predict whether the subjects are in Group 5 or others.</a:t>
            </a:r>
            <a:endParaRPr lang="en-US" altLang="en-US" sz="28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>
            <a:spLocks noGrp="1" noChangeArrowheads="1"/>
          </p:cNvSpPr>
          <p:nvPr>
            <p:ph type="title"/>
          </p:nvPr>
        </p:nvSpPr>
        <p:spPr>
          <a:xfrm>
            <a:off x="7402511" y="1646237"/>
            <a:ext cx="2171701" cy="1317625"/>
          </a:xfrm>
        </p:spPr>
        <p:txBody>
          <a:bodyPr/>
          <a:lstStyle/>
          <a:p>
            <a:pPr algn="l" eaLnBrk="1"/>
            <a:r>
              <a:rPr lang="en-US" altLang="en-US" sz="3600" dirty="0" smtClean="0"/>
              <a:t>Diamond plot</a:t>
            </a:r>
            <a:endParaRPr lang="en-US" altLang="en-US" sz="3600" dirty="0" smtClean="0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4624388"/>
            <a:ext cx="8313738" cy="1673225"/>
          </a:xfrm>
        </p:spPr>
        <p:txBody>
          <a:bodyPr/>
          <a:lstStyle/>
          <a:p>
            <a:pPr eaLnBrk="1"/>
            <a:endParaRPr lang="en-US" altLang="en-US" dirty="0" smtClean="0"/>
          </a:p>
        </p:txBody>
      </p:sp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4624388"/>
            <a:ext cx="8374062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090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949" y="808037"/>
            <a:ext cx="591185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47872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"/>
          <p:cNvSpPr>
            <a:spLocks noGrp="1" noChangeArrowheads="1"/>
          </p:cNvSpPr>
          <p:nvPr>
            <p:ph type="title"/>
          </p:nvPr>
        </p:nvSpPr>
        <p:spPr>
          <a:xfrm>
            <a:off x="971550" y="661988"/>
            <a:ext cx="8674100" cy="1317625"/>
          </a:xfrm>
        </p:spPr>
        <p:txBody>
          <a:bodyPr/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Family income: Cause or effect?</a:t>
            </a: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475" y="2128838"/>
            <a:ext cx="8313738" cy="4922837"/>
          </a:xfrm>
        </p:spPr>
        <p:txBody>
          <a:bodyPr/>
          <a:lstStyle/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Cluster 5 (the best group in terms of both subject and objective recovery) has a significantly higher income level than all other groups.</a:t>
            </a:r>
          </a:p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Plausible explanation 1: they recovered and are able to find a full time job, resulting in more income.</a:t>
            </a:r>
          </a:p>
          <a:p>
            <a:pPr marL="457200" indent="-457200" eaLnBrk="1"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mtClean="0"/>
              <a:t>Plausible explanation 2: the family have more money and thus more resources to speed up the recovery process.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7.2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Data set: </a:t>
            </a:r>
            <a:r>
              <a:rPr lang="en-US" sz="2800" dirty="0" err="1" smtClean="0"/>
              <a:t>Best_college.sav</a:t>
            </a:r>
            <a:endParaRPr lang="en-US" sz="2800" dirty="0" smtClean="0"/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Lists 400 world’s </a:t>
            </a:r>
            <a:r>
              <a:rPr lang="en-US" sz="2800" dirty="0"/>
              <a:t>best colleges and universities compiled by US News and World </a:t>
            </a:r>
            <a:r>
              <a:rPr lang="en-US" sz="2800" dirty="0" smtClean="0"/>
              <a:t>Report. The </a:t>
            </a:r>
            <a:r>
              <a:rPr lang="en-US" sz="2800" dirty="0"/>
              <a:t>criteria </a:t>
            </a:r>
            <a:r>
              <a:rPr lang="en-US" sz="2800" dirty="0" smtClean="0"/>
              <a:t>include</a:t>
            </a:r>
            <a:r>
              <a:rPr lang="en-US" sz="2800" dirty="0"/>
              <a:t>: </a:t>
            </a:r>
            <a:endParaRPr lang="en-US" sz="2800" dirty="0" smtClean="0"/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Academic </a:t>
            </a:r>
            <a:r>
              <a:rPr lang="en-US" sz="2400" dirty="0"/>
              <a:t>peer review </a:t>
            </a:r>
            <a:r>
              <a:rPr lang="en-US" sz="2400" dirty="0" smtClean="0"/>
              <a:t>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Employer </a:t>
            </a:r>
            <a:r>
              <a:rPr lang="en-US" sz="2400" dirty="0"/>
              <a:t>review </a:t>
            </a:r>
            <a:r>
              <a:rPr lang="en-US" sz="2400" dirty="0" smtClean="0"/>
              <a:t>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</a:t>
            </a:r>
            <a:r>
              <a:rPr lang="en-US" sz="2400" dirty="0" smtClean="0"/>
              <a:t>tudent </a:t>
            </a:r>
            <a:r>
              <a:rPr lang="en-US" sz="2400" dirty="0"/>
              <a:t>to faculty </a:t>
            </a:r>
            <a:r>
              <a:rPr lang="en-US" sz="2400" dirty="0" smtClean="0"/>
              <a:t>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I</a:t>
            </a:r>
            <a:r>
              <a:rPr lang="en-US" sz="2400" dirty="0" smtClean="0"/>
              <a:t>nternational </a:t>
            </a:r>
            <a:r>
              <a:rPr lang="en-US" sz="2400" dirty="0"/>
              <a:t>faculty </a:t>
            </a:r>
            <a:r>
              <a:rPr lang="en-US" sz="2400" dirty="0" smtClean="0"/>
              <a:t>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I</a:t>
            </a:r>
            <a:r>
              <a:rPr lang="en-US" sz="2400" dirty="0" smtClean="0"/>
              <a:t>nternational </a:t>
            </a:r>
            <a:r>
              <a:rPr lang="en-US" sz="2400" dirty="0"/>
              <a:t>students </a:t>
            </a:r>
            <a:r>
              <a:rPr lang="en-US" sz="2400" dirty="0" smtClean="0"/>
              <a:t>score</a:t>
            </a:r>
          </a:p>
          <a:p>
            <a:pPr marL="85725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</a:t>
            </a:r>
            <a:r>
              <a:rPr lang="en-US" sz="2400" dirty="0" smtClean="0"/>
              <a:t>itations </a:t>
            </a:r>
            <a:r>
              <a:rPr lang="en-US" sz="2400" dirty="0"/>
              <a:t>per faculty </a:t>
            </a:r>
            <a:r>
              <a:rPr lang="en-US" sz="2400" dirty="0" smtClean="0"/>
              <a:t>score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81282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7.2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E</a:t>
            </a:r>
            <a:r>
              <a:rPr lang="en-US" sz="2800" dirty="0" smtClean="0"/>
              <a:t>ducational researchers </a:t>
            </a:r>
            <a:r>
              <a:rPr lang="en-US" sz="2800" dirty="0"/>
              <a:t>might not find the list helpful because the report ranks these institutions by the overall scores. </a:t>
            </a:r>
            <a:endParaRPr lang="en-US" sz="2800" dirty="0" smtClean="0"/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We want to find the grouping pattern (Categorizing the best schools by common threads). </a:t>
            </a:r>
            <a:endParaRPr lang="en-US" sz="2800" dirty="0"/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Use IBM SPSS Modeler to run a two-step cluster analysis.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 smtClean="0"/>
              <a:t>Use all criteria set by US News and World Report, plus geographical location.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380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35147</TotalTime>
  <Words>1748</Words>
  <Application>Microsoft Office PowerPoint</Application>
  <PresentationFormat>Custom</PresentationFormat>
  <Paragraphs>204</Paragraphs>
  <Slides>57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 Unicode MS</vt:lpstr>
      <vt:lpstr>Arial</vt:lpstr>
      <vt:lpstr>Times New Roman</vt:lpstr>
      <vt:lpstr>Wingdings</vt:lpstr>
      <vt:lpstr>Office Theme</vt:lpstr>
      <vt:lpstr> Cluster analysis                            Chong Ho Yu  </vt:lpstr>
      <vt:lpstr>Crime hot spots</vt:lpstr>
      <vt:lpstr>Data reduction</vt:lpstr>
      <vt:lpstr>Why do we look at  grouping (cluster) patterns?</vt:lpstr>
      <vt:lpstr>These are the data!</vt:lpstr>
      <vt:lpstr>Regression by cluster</vt:lpstr>
      <vt:lpstr>Regression by cluster</vt:lpstr>
      <vt:lpstr>CA: ANOVA in reverse</vt:lpstr>
      <vt:lpstr>Discriminant analysis (DA)</vt:lpstr>
      <vt:lpstr>Eye-balling? </vt:lpstr>
      <vt:lpstr>Type of Cluster analysis</vt:lpstr>
      <vt:lpstr>K-mean</vt:lpstr>
      <vt:lpstr>Sometimes it doesn’t make sense</vt:lpstr>
      <vt:lpstr>PowerPoint Presentation</vt:lpstr>
      <vt:lpstr>Do these 2 groups make sense?</vt:lpstr>
      <vt:lpstr>Do these 2 groups make sense?</vt:lpstr>
      <vt:lpstr>Density-based Spatial Clustering of Applications with Noise (DBSCAN)</vt:lpstr>
      <vt:lpstr>Density-based Spatial Clustering of Applications with Noise (DBSCAN)</vt:lpstr>
      <vt:lpstr>Hierarchical clustering</vt:lpstr>
      <vt:lpstr>Hierarchical clustering</vt:lpstr>
      <vt:lpstr>Hierarchical clustering</vt:lpstr>
      <vt:lpstr>Hierarchical clustering</vt:lpstr>
      <vt:lpstr>Hierarchical clustering</vt:lpstr>
      <vt:lpstr>Hierarchical clustering</vt:lpstr>
      <vt:lpstr>Hierarchical clustering</vt:lpstr>
      <vt:lpstr>Compare HC  and MDS</vt:lpstr>
      <vt:lpstr>Compare HC and MDS</vt:lpstr>
      <vt:lpstr>Assignment 7.1</vt:lpstr>
      <vt:lpstr>Two-step clustering</vt:lpstr>
      <vt:lpstr>Two-step clustering</vt:lpstr>
      <vt:lpstr>Subjective recovery scale  (E2 Stage model)</vt:lpstr>
      <vt:lpstr>Subjective recovery scale</vt:lpstr>
      <vt:lpstr>Subjective recovery scale</vt:lpstr>
      <vt:lpstr>Objective scale 1:  Vocational status</vt:lpstr>
      <vt:lpstr>Objective recovery scale 2:  Living status</vt:lpstr>
      <vt:lpstr>Participants</vt:lpstr>
      <vt:lpstr>Analysis:  Correlations among the scales</vt:lpstr>
      <vt:lpstr>Data visualization: Linking and brushing</vt:lpstr>
      <vt:lpstr>Data visualization: Linking and brushing</vt:lpstr>
      <vt:lpstr>Data visualization: Heat map</vt:lpstr>
      <vt:lpstr>Data visualization: Heat map</vt:lpstr>
      <vt:lpstr>Two-step cluster analysis</vt:lpstr>
      <vt:lpstr>Two-step cluster analysis</vt:lpstr>
      <vt:lpstr>IBM SPSS Modeler</vt:lpstr>
      <vt:lpstr>IBM SPSS Modeler</vt:lpstr>
      <vt:lpstr>Cluster quality</vt:lpstr>
      <vt:lpstr>Predictor importance</vt:lpstr>
      <vt:lpstr>Number of clusters</vt:lpstr>
      <vt:lpstr>PowerPoint Presentation</vt:lpstr>
      <vt:lpstr>Cluster 5</vt:lpstr>
      <vt:lpstr>Cluster 5</vt:lpstr>
      <vt:lpstr>Cluster 3: Messy</vt:lpstr>
      <vt:lpstr>Cluster 5: The best</vt:lpstr>
      <vt:lpstr>Diamond plot</vt:lpstr>
      <vt:lpstr>Family income: Cause or effect?</vt:lpstr>
      <vt:lpstr>Assignment 7.2</vt:lpstr>
      <vt:lpstr>Assignment 7.2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Fresco</dc:title>
  <dc:creator>.</dc:creator>
  <dc:description>Presentation Layout Template</dc:description>
  <cp:lastModifiedBy>Chong Ho Yu</cp:lastModifiedBy>
  <cp:revision>128</cp:revision>
  <cp:lastPrinted>1601-01-01T00:00:00Z</cp:lastPrinted>
  <dcterms:created xsi:type="dcterms:W3CDTF">2013-04-11T18:44:30Z</dcterms:created>
  <dcterms:modified xsi:type="dcterms:W3CDTF">2018-05-01T06:55:27Z</dcterms:modified>
</cp:coreProperties>
</file>