
<file path=[Content_Types].xml><?xml version="1.0" encoding="utf-8"?>
<Types xmlns="http://schemas.openxmlformats.org/package/2006/content-types">
  <Default Extension="xml" ContentType="application/xml"/>
  <Default Extension="jpeg" ContentType="image/jpeg"/>
  <Default Extension="tiff" ContentType="image/tiff"/>
  <Default Extension="png" ContentType="image/png"/>
  <Default Extension="rels" ContentType="application/vnd.openxmlformats-package.relationships+xml"/>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71"/>
  </p:notesMasterIdLst>
  <p:sldIdLst>
    <p:sldId id="256" r:id="rId2"/>
    <p:sldId id="355" r:id="rId3"/>
    <p:sldId id="356" r:id="rId4"/>
    <p:sldId id="318" r:id="rId5"/>
    <p:sldId id="357" r:id="rId6"/>
    <p:sldId id="319" r:id="rId7"/>
    <p:sldId id="352" r:id="rId8"/>
    <p:sldId id="353" r:id="rId9"/>
    <p:sldId id="354" r:id="rId10"/>
    <p:sldId id="323" r:id="rId11"/>
    <p:sldId id="324" r:id="rId12"/>
    <p:sldId id="317" r:id="rId13"/>
    <p:sldId id="330" r:id="rId14"/>
    <p:sldId id="329" r:id="rId15"/>
    <p:sldId id="295" r:id="rId16"/>
    <p:sldId id="296" r:id="rId17"/>
    <p:sldId id="345" r:id="rId18"/>
    <p:sldId id="364" r:id="rId19"/>
    <p:sldId id="365" r:id="rId20"/>
    <p:sldId id="346" r:id="rId21"/>
    <p:sldId id="347" r:id="rId22"/>
    <p:sldId id="348" r:id="rId23"/>
    <p:sldId id="258" r:id="rId24"/>
    <p:sldId id="343" r:id="rId25"/>
    <p:sldId id="350" r:id="rId26"/>
    <p:sldId id="351" r:id="rId27"/>
    <p:sldId id="349" r:id="rId28"/>
    <p:sldId id="335" r:id="rId29"/>
    <p:sldId id="336" r:id="rId30"/>
    <p:sldId id="337" r:id="rId31"/>
    <p:sldId id="338" r:id="rId32"/>
    <p:sldId id="339" r:id="rId33"/>
    <p:sldId id="340" r:id="rId34"/>
    <p:sldId id="358" r:id="rId35"/>
    <p:sldId id="359" r:id="rId36"/>
    <p:sldId id="360" r:id="rId37"/>
    <p:sldId id="361" r:id="rId38"/>
    <p:sldId id="341" r:id="rId39"/>
    <p:sldId id="344" r:id="rId40"/>
    <p:sldId id="342" r:id="rId41"/>
    <p:sldId id="362" r:id="rId42"/>
    <p:sldId id="331" r:id="rId43"/>
    <p:sldId id="332" r:id="rId44"/>
    <p:sldId id="273" r:id="rId45"/>
    <p:sldId id="274" r:id="rId46"/>
    <p:sldId id="277" r:id="rId47"/>
    <p:sldId id="278" r:id="rId48"/>
    <p:sldId id="363" r:id="rId49"/>
    <p:sldId id="333" r:id="rId50"/>
    <p:sldId id="334" r:id="rId51"/>
    <p:sldId id="370" r:id="rId52"/>
    <p:sldId id="297" r:id="rId53"/>
    <p:sldId id="298" r:id="rId54"/>
    <p:sldId id="299" r:id="rId55"/>
    <p:sldId id="300" r:id="rId56"/>
    <p:sldId id="301" r:id="rId57"/>
    <p:sldId id="302" r:id="rId58"/>
    <p:sldId id="303" r:id="rId59"/>
    <p:sldId id="304" r:id="rId60"/>
    <p:sldId id="305" r:id="rId61"/>
    <p:sldId id="369" r:id="rId62"/>
    <p:sldId id="306" r:id="rId63"/>
    <p:sldId id="307" r:id="rId64"/>
    <p:sldId id="314" r:id="rId65"/>
    <p:sldId id="316" r:id="rId66"/>
    <p:sldId id="315" r:id="rId67"/>
    <p:sldId id="366" r:id="rId68"/>
    <p:sldId id="367" r:id="rId69"/>
    <p:sldId id="368" r:id="rId70"/>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5pPr>
    <a:lvl6pPr marL="2286000" algn="l" defTabSz="914400" rtl="0" eaLnBrk="1" latinLnBrk="0" hangingPunct="1">
      <a:defRPr kern="1200">
        <a:solidFill>
          <a:schemeClr val="tx1"/>
        </a:solidFill>
        <a:latin typeface="Times New Roman" panose="02020603050405020304" pitchFamily="18" charset="0"/>
        <a:ea typeface="+mn-ea"/>
        <a:cs typeface="+mn-cs"/>
      </a:defRPr>
    </a:lvl6pPr>
    <a:lvl7pPr marL="2743200" algn="l" defTabSz="914400" rtl="0" eaLnBrk="1" latinLnBrk="0" hangingPunct="1">
      <a:defRPr kern="1200">
        <a:solidFill>
          <a:schemeClr val="tx1"/>
        </a:solidFill>
        <a:latin typeface="Times New Roman" panose="02020603050405020304" pitchFamily="18" charset="0"/>
        <a:ea typeface="+mn-ea"/>
        <a:cs typeface="+mn-cs"/>
      </a:defRPr>
    </a:lvl7pPr>
    <a:lvl8pPr marL="3200400" algn="l" defTabSz="914400" rtl="0" eaLnBrk="1" latinLnBrk="0" hangingPunct="1">
      <a:defRPr kern="1200">
        <a:solidFill>
          <a:schemeClr val="tx1"/>
        </a:solidFill>
        <a:latin typeface="Times New Roman" panose="02020603050405020304" pitchFamily="18" charset="0"/>
        <a:ea typeface="+mn-ea"/>
        <a:cs typeface="+mn-cs"/>
      </a:defRPr>
    </a:lvl8pPr>
    <a:lvl9pPr marL="3657600" algn="l" defTabSz="914400" rtl="0" eaLnBrk="1" latinLnBrk="0" hangingPunct="1">
      <a:defRPr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367" autoAdjust="0"/>
    <p:restoredTop sz="94660"/>
  </p:normalViewPr>
  <p:slideViewPr>
    <p:cSldViewPr>
      <p:cViewPr varScale="1">
        <p:scale>
          <a:sx n="117" d="100"/>
          <a:sy n="117" d="100"/>
        </p:scale>
        <p:origin x="520" y="16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slide" Target="slides/slide69.xml"/><Relationship Id="rId71" Type="http://schemas.openxmlformats.org/officeDocument/2006/relationships/notesMaster" Target="notesMasters/notesMaster1.xml"/><Relationship Id="rId72" Type="http://schemas.openxmlformats.org/officeDocument/2006/relationships/presProps" Target="pres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viewProps" Target="viewProps.xml"/><Relationship Id="rId74" Type="http://schemas.openxmlformats.org/officeDocument/2006/relationships/theme" Target="theme/theme1.xml"/><Relationship Id="rId75"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altLang="en-US"/>
          </a:p>
        </p:txBody>
      </p:sp>
      <p:sp>
        <p:nvSpPr>
          <p:cNvPr id="46083" name="Rectangle 3"/>
          <p:cNvSpPr>
            <a:spLocks noGrp="1" noChangeArrowheads="1"/>
          </p:cNvSpPr>
          <p:nvPr>
            <p:ph type="dt" idx="1"/>
          </p:nvPr>
        </p:nvSpPr>
        <p:spPr bwMode="auto">
          <a:xfrm>
            <a:off x="3970338"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fld id="{F26B18DC-13AB-4DBE-AE0A-5FDDABC3457F}" type="datetimeFigureOut">
              <a:rPr lang="en-US" altLang="en-US"/>
              <a:pPr>
                <a:defRPr/>
              </a:pPr>
              <a:t>5/8/18</a:t>
            </a:fld>
            <a:endParaRPr lang="en-US" altLang="en-US"/>
          </a:p>
        </p:txBody>
      </p:sp>
      <p:sp>
        <p:nvSpPr>
          <p:cNvPr id="3076"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6085" name="Rectangle 5"/>
          <p:cNvSpPr>
            <a:spLocks noGrp="1" noChangeArrowheads="1"/>
          </p:cNvSpPr>
          <p:nvPr>
            <p:ph type="body" sz="quarter" idx="3"/>
          </p:nvPr>
        </p:nvSpPr>
        <p:spPr bwMode="auto">
          <a:xfrm>
            <a:off x="701675" y="4416425"/>
            <a:ext cx="560705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46086" name="Rectangle 6"/>
          <p:cNvSpPr>
            <a:spLocks noGrp="1" noChangeArrowheads="1"/>
          </p:cNvSpPr>
          <p:nvPr>
            <p:ph type="ftr" sz="quarter" idx="4"/>
          </p:nvPr>
        </p:nvSpPr>
        <p:spPr bwMode="auto">
          <a:xfrm>
            <a:off x="0"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ltLang="en-US"/>
          </a:p>
        </p:txBody>
      </p:sp>
      <p:sp>
        <p:nvSpPr>
          <p:cNvPr id="46087" name="Rectangle 7"/>
          <p:cNvSpPr>
            <a:spLocks noGrp="1" noChangeArrowheads="1"/>
          </p:cNvSpPr>
          <p:nvPr>
            <p:ph type="sldNum" sz="quarter" idx="5"/>
          </p:nvPr>
        </p:nvSpPr>
        <p:spPr bwMode="auto">
          <a:xfrm>
            <a:off x="3970338"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EE8DA369-5BF1-4C37-8C19-398A6E551F0B}" type="slidenum">
              <a:rPr lang="en-US" altLang="en-US"/>
              <a:pPr>
                <a:defRPr/>
              </a:pPr>
              <a:t>‹#›</a:t>
            </a:fld>
            <a:endParaRPr lang="en-US" altLang="en-US"/>
          </a:p>
        </p:txBody>
      </p:sp>
    </p:spTree>
    <p:extLst>
      <p:ext uri="{BB962C8B-B14F-4D97-AF65-F5344CB8AC3E}">
        <p14:creationId xmlns:p14="http://schemas.microsoft.com/office/powerpoint/2010/main" val="87386087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16355171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27578656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35316479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37852816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17872171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11698353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7291612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29343119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31477424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7449469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24312153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39428759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7162009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40660857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wmf"/><Relationship Id="rId4" Type="http://schemas.openxmlformats.org/officeDocument/2006/relationships/image" Target="../media/image3.wmf"/><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Group 2"/>
          <p:cNvGrpSpPr>
            <a:grpSpLocks/>
          </p:cNvGrpSpPr>
          <p:nvPr/>
        </p:nvGrpSpPr>
        <p:grpSpPr bwMode="auto">
          <a:xfrm>
            <a:off x="0" y="2259013"/>
            <a:ext cx="9142413" cy="4597400"/>
            <a:chOff x="0" y="1423"/>
            <a:chExt cx="5759" cy="2896"/>
          </a:xfrm>
        </p:grpSpPr>
        <p:pic>
          <p:nvPicPr>
            <p:cNvPr id="5" name="Picture 3"/>
            <p:cNvPicPr>
              <a:picLocks noChangeArrowheads="1"/>
            </p:cNvPicPr>
            <p:nvPr/>
          </p:nvPicPr>
          <p:blipFill>
            <a:blip r:embed="rId3" cstate="screen">
              <a:extLst>
                <a:ext uri="{28A0092B-C50C-407E-A947-70E740481C1C}">
                  <a14:useLocalDpi xmlns:a14="http://schemas.microsoft.com/office/drawing/2010/main"/>
                </a:ext>
              </a:extLst>
            </a:blip>
            <a:srcRect r="27339" b="11440"/>
            <a:stretch>
              <a:fillRect/>
            </a:stretch>
          </p:blipFill>
          <p:spPr bwMode="auto">
            <a:xfrm>
              <a:off x="3976" y="1423"/>
              <a:ext cx="1783" cy="2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reeform 4"/>
            <p:cNvSpPr>
              <a:spLocks/>
            </p:cNvSpPr>
            <p:nvPr/>
          </p:nvSpPr>
          <p:spPr bwMode="auto">
            <a:xfrm>
              <a:off x="0" y="3378"/>
              <a:ext cx="2509" cy="196"/>
            </a:xfrm>
            <a:custGeom>
              <a:avLst/>
              <a:gdLst>
                <a:gd name="T0" fmla="*/ 39 w 2509"/>
                <a:gd name="T1" fmla="*/ 61 h 196"/>
                <a:gd name="T2" fmla="*/ 104 w 2509"/>
                <a:gd name="T3" fmla="*/ 28 h 196"/>
                <a:gd name="T4" fmla="*/ 182 w 2509"/>
                <a:gd name="T5" fmla="*/ 13 h 196"/>
                <a:gd name="T6" fmla="*/ 281 w 2509"/>
                <a:gd name="T7" fmla="*/ 13 h 196"/>
                <a:gd name="T8" fmla="*/ 357 w 2509"/>
                <a:gd name="T9" fmla="*/ 34 h 196"/>
                <a:gd name="T10" fmla="*/ 440 w 2509"/>
                <a:gd name="T11" fmla="*/ 85 h 196"/>
                <a:gd name="T12" fmla="*/ 509 w 2509"/>
                <a:gd name="T13" fmla="*/ 129 h 196"/>
                <a:gd name="T14" fmla="*/ 626 w 2509"/>
                <a:gd name="T15" fmla="*/ 148 h 196"/>
                <a:gd name="T16" fmla="*/ 728 w 2509"/>
                <a:gd name="T17" fmla="*/ 135 h 196"/>
                <a:gd name="T18" fmla="*/ 806 w 2509"/>
                <a:gd name="T19" fmla="*/ 93 h 196"/>
                <a:gd name="T20" fmla="*/ 899 w 2509"/>
                <a:gd name="T21" fmla="*/ 36 h 196"/>
                <a:gd name="T22" fmla="*/ 998 w 2509"/>
                <a:gd name="T23" fmla="*/ 4 h 196"/>
                <a:gd name="T24" fmla="*/ 1119 w 2509"/>
                <a:gd name="T25" fmla="*/ 6 h 196"/>
                <a:gd name="T26" fmla="*/ 1214 w 2509"/>
                <a:gd name="T27" fmla="*/ 39 h 196"/>
                <a:gd name="T28" fmla="*/ 1308 w 2509"/>
                <a:gd name="T29" fmla="*/ 102 h 196"/>
                <a:gd name="T30" fmla="*/ 1403 w 2509"/>
                <a:gd name="T31" fmla="*/ 133 h 196"/>
                <a:gd name="T32" fmla="*/ 1514 w 2509"/>
                <a:gd name="T33" fmla="*/ 133 h 196"/>
                <a:gd name="T34" fmla="*/ 1593 w 2509"/>
                <a:gd name="T35" fmla="*/ 111 h 196"/>
                <a:gd name="T36" fmla="*/ 1668 w 2509"/>
                <a:gd name="T37" fmla="*/ 61 h 196"/>
                <a:gd name="T38" fmla="*/ 1754 w 2509"/>
                <a:gd name="T39" fmla="*/ 18 h 196"/>
                <a:gd name="T40" fmla="*/ 1844 w 2509"/>
                <a:gd name="T41" fmla="*/ 1 h 196"/>
                <a:gd name="T42" fmla="*/ 1958 w 2509"/>
                <a:gd name="T43" fmla="*/ 4 h 196"/>
                <a:gd name="T44" fmla="*/ 2039 w 2509"/>
                <a:gd name="T45" fmla="*/ 33 h 196"/>
                <a:gd name="T46" fmla="*/ 2118 w 2509"/>
                <a:gd name="T47" fmla="*/ 88 h 196"/>
                <a:gd name="T48" fmla="*/ 2192 w 2509"/>
                <a:gd name="T49" fmla="*/ 124 h 196"/>
                <a:gd name="T50" fmla="*/ 2303 w 2509"/>
                <a:gd name="T51" fmla="*/ 138 h 196"/>
                <a:gd name="T52" fmla="*/ 2412 w 2509"/>
                <a:gd name="T53" fmla="*/ 106 h 196"/>
                <a:gd name="T54" fmla="*/ 2463 w 2509"/>
                <a:gd name="T55" fmla="*/ 66 h 196"/>
                <a:gd name="T56" fmla="*/ 2489 w 2509"/>
                <a:gd name="T57" fmla="*/ 61 h 196"/>
                <a:gd name="T58" fmla="*/ 2507 w 2509"/>
                <a:gd name="T59" fmla="*/ 76 h 196"/>
                <a:gd name="T60" fmla="*/ 2508 w 2509"/>
                <a:gd name="T61" fmla="*/ 96 h 196"/>
                <a:gd name="T62" fmla="*/ 2490 w 2509"/>
                <a:gd name="T63" fmla="*/ 118 h 196"/>
                <a:gd name="T64" fmla="*/ 2429 w 2509"/>
                <a:gd name="T65" fmla="*/ 160 h 196"/>
                <a:gd name="T66" fmla="*/ 2352 w 2509"/>
                <a:gd name="T67" fmla="*/ 183 h 196"/>
                <a:gd name="T68" fmla="*/ 2238 w 2509"/>
                <a:gd name="T69" fmla="*/ 184 h 196"/>
                <a:gd name="T70" fmla="*/ 2156 w 2509"/>
                <a:gd name="T71" fmla="*/ 172 h 196"/>
                <a:gd name="T72" fmla="*/ 2076 w 2509"/>
                <a:gd name="T73" fmla="*/ 133 h 196"/>
                <a:gd name="T74" fmla="*/ 2018 w 2509"/>
                <a:gd name="T75" fmla="*/ 87 h 196"/>
                <a:gd name="T76" fmla="*/ 1934 w 2509"/>
                <a:gd name="T77" fmla="*/ 55 h 196"/>
                <a:gd name="T78" fmla="*/ 1836 w 2509"/>
                <a:gd name="T79" fmla="*/ 49 h 196"/>
                <a:gd name="T80" fmla="*/ 1743 w 2509"/>
                <a:gd name="T81" fmla="*/ 79 h 196"/>
                <a:gd name="T82" fmla="*/ 1677 w 2509"/>
                <a:gd name="T83" fmla="*/ 118 h 196"/>
                <a:gd name="T84" fmla="*/ 1586 w 2509"/>
                <a:gd name="T85" fmla="*/ 165 h 196"/>
                <a:gd name="T86" fmla="*/ 1475 w 2509"/>
                <a:gd name="T87" fmla="*/ 186 h 196"/>
                <a:gd name="T88" fmla="*/ 1377 w 2509"/>
                <a:gd name="T89" fmla="*/ 180 h 196"/>
                <a:gd name="T90" fmla="*/ 1269 w 2509"/>
                <a:gd name="T91" fmla="*/ 136 h 196"/>
                <a:gd name="T92" fmla="*/ 1197 w 2509"/>
                <a:gd name="T93" fmla="*/ 84 h 196"/>
                <a:gd name="T94" fmla="*/ 1128 w 2509"/>
                <a:gd name="T95" fmla="*/ 55 h 196"/>
                <a:gd name="T96" fmla="*/ 1020 w 2509"/>
                <a:gd name="T97" fmla="*/ 49 h 196"/>
                <a:gd name="T98" fmla="*/ 914 w 2509"/>
                <a:gd name="T99" fmla="*/ 78 h 196"/>
                <a:gd name="T100" fmla="*/ 831 w 2509"/>
                <a:gd name="T101" fmla="*/ 135 h 196"/>
                <a:gd name="T102" fmla="*/ 713 w 2509"/>
                <a:gd name="T103" fmla="*/ 187 h 196"/>
                <a:gd name="T104" fmla="*/ 600 w 2509"/>
                <a:gd name="T105" fmla="*/ 195 h 196"/>
                <a:gd name="T106" fmla="*/ 494 w 2509"/>
                <a:gd name="T107" fmla="*/ 175 h 196"/>
                <a:gd name="T108" fmla="*/ 408 w 2509"/>
                <a:gd name="T109" fmla="*/ 123 h 196"/>
                <a:gd name="T110" fmla="*/ 338 w 2509"/>
                <a:gd name="T111" fmla="*/ 79 h 196"/>
                <a:gd name="T112" fmla="*/ 251 w 2509"/>
                <a:gd name="T113" fmla="*/ 60 h 196"/>
                <a:gd name="T114" fmla="*/ 144 w 2509"/>
                <a:gd name="T115" fmla="*/ 67 h 196"/>
                <a:gd name="T116" fmla="*/ 56 w 2509"/>
                <a:gd name="T117" fmla="*/ 108 h 196"/>
                <a:gd name="T118" fmla="*/ 5 w 2509"/>
                <a:gd name="T119" fmla="*/ 93 h 19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509" h="196">
                  <a:moveTo>
                    <a:pt x="5" y="93"/>
                  </a:moveTo>
                  <a:lnTo>
                    <a:pt x="39" y="61"/>
                  </a:lnTo>
                  <a:lnTo>
                    <a:pt x="71" y="43"/>
                  </a:lnTo>
                  <a:lnTo>
                    <a:pt x="104" y="28"/>
                  </a:lnTo>
                  <a:lnTo>
                    <a:pt x="144" y="18"/>
                  </a:lnTo>
                  <a:lnTo>
                    <a:pt x="182" y="13"/>
                  </a:lnTo>
                  <a:lnTo>
                    <a:pt x="227" y="10"/>
                  </a:lnTo>
                  <a:lnTo>
                    <a:pt x="281" y="13"/>
                  </a:lnTo>
                  <a:lnTo>
                    <a:pt x="321" y="22"/>
                  </a:lnTo>
                  <a:lnTo>
                    <a:pt x="357" y="34"/>
                  </a:lnTo>
                  <a:lnTo>
                    <a:pt x="408" y="60"/>
                  </a:lnTo>
                  <a:lnTo>
                    <a:pt x="440" y="85"/>
                  </a:lnTo>
                  <a:lnTo>
                    <a:pt x="474" y="111"/>
                  </a:lnTo>
                  <a:lnTo>
                    <a:pt x="509" y="129"/>
                  </a:lnTo>
                  <a:lnTo>
                    <a:pt x="561" y="142"/>
                  </a:lnTo>
                  <a:lnTo>
                    <a:pt x="626" y="148"/>
                  </a:lnTo>
                  <a:lnTo>
                    <a:pt x="677" y="145"/>
                  </a:lnTo>
                  <a:lnTo>
                    <a:pt x="728" y="135"/>
                  </a:lnTo>
                  <a:lnTo>
                    <a:pt x="770" y="117"/>
                  </a:lnTo>
                  <a:lnTo>
                    <a:pt x="806" y="93"/>
                  </a:lnTo>
                  <a:lnTo>
                    <a:pt x="860" y="57"/>
                  </a:lnTo>
                  <a:lnTo>
                    <a:pt x="899" y="36"/>
                  </a:lnTo>
                  <a:lnTo>
                    <a:pt x="950" y="13"/>
                  </a:lnTo>
                  <a:lnTo>
                    <a:pt x="998" y="4"/>
                  </a:lnTo>
                  <a:lnTo>
                    <a:pt x="1043" y="3"/>
                  </a:lnTo>
                  <a:lnTo>
                    <a:pt x="1119" y="6"/>
                  </a:lnTo>
                  <a:lnTo>
                    <a:pt x="1181" y="21"/>
                  </a:lnTo>
                  <a:lnTo>
                    <a:pt x="1214" y="39"/>
                  </a:lnTo>
                  <a:lnTo>
                    <a:pt x="1260" y="66"/>
                  </a:lnTo>
                  <a:lnTo>
                    <a:pt x="1308" y="102"/>
                  </a:lnTo>
                  <a:lnTo>
                    <a:pt x="1349" y="121"/>
                  </a:lnTo>
                  <a:lnTo>
                    <a:pt x="1403" y="133"/>
                  </a:lnTo>
                  <a:lnTo>
                    <a:pt x="1458" y="138"/>
                  </a:lnTo>
                  <a:lnTo>
                    <a:pt x="1514" y="133"/>
                  </a:lnTo>
                  <a:lnTo>
                    <a:pt x="1557" y="123"/>
                  </a:lnTo>
                  <a:lnTo>
                    <a:pt x="1593" y="111"/>
                  </a:lnTo>
                  <a:lnTo>
                    <a:pt x="1635" y="84"/>
                  </a:lnTo>
                  <a:lnTo>
                    <a:pt x="1668" y="61"/>
                  </a:lnTo>
                  <a:lnTo>
                    <a:pt x="1704" y="39"/>
                  </a:lnTo>
                  <a:lnTo>
                    <a:pt x="1754" y="18"/>
                  </a:lnTo>
                  <a:lnTo>
                    <a:pt x="1794" y="6"/>
                  </a:lnTo>
                  <a:lnTo>
                    <a:pt x="1844" y="1"/>
                  </a:lnTo>
                  <a:lnTo>
                    <a:pt x="1907" y="0"/>
                  </a:lnTo>
                  <a:lnTo>
                    <a:pt x="1958" y="4"/>
                  </a:lnTo>
                  <a:lnTo>
                    <a:pt x="2003" y="18"/>
                  </a:lnTo>
                  <a:lnTo>
                    <a:pt x="2039" y="33"/>
                  </a:lnTo>
                  <a:lnTo>
                    <a:pt x="2073" y="54"/>
                  </a:lnTo>
                  <a:lnTo>
                    <a:pt x="2118" y="88"/>
                  </a:lnTo>
                  <a:lnTo>
                    <a:pt x="2153" y="109"/>
                  </a:lnTo>
                  <a:lnTo>
                    <a:pt x="2192" y="124"/>
                  </a:lnTo>
                  <a:lnTo>
                    <a:pt x="2244" y="135"/>
                  </a:lnTo>
                  <a:lnTo>
                    <a:pt x="2303" y="138"/>
                  </a:lnTo>
                  <a:lnTo>
                    <a:pt x="2355" y="129"/>
                  </a:lnTo>
                  <a:lnTo>
                    <a:pt x="2412" y="106"/>
                  </a:lnTo>
                  <a:lnTo>
                    <a:pt x="2439" y="87"/>
                  </a:lnTo>
                  <a:lnTo>
                    <a:pt x="2463" y="66"/>
                  </a:lnTo>
                  <a:lnTo>
                    <a:pt x="2475" y="61"/>
                  </a:lnTo>
                  <a:lnTo>
                    <a:pt x="2489" y="61"/>
                  </a:lnTo>
                  <a:lnTo>
                    <a:pt x="2499" y="66"/>
                  </a:lnTo>
                  <a:lnTo>
                    <a:pt x="2507" y="76"/>
                  </a:lnTo>
                  <a:lnTo>
                    <a:pt x="2508" y="85"/>
                  </a:lnTo>
                  <a:lnTo>
                    <a:pt x="2508" y="96"/>
                  </a:lnTo>
                  <a:lnTo>
                    <a:pt x="2504" y="106"/>
                  </a:lnTo>
                  <a:lnTo>
                    <a:pt x="2490" y="118"/>
                  </a:lnTo>
                  <a:lnTo>
                    <a:pt x="2463" y="139"/>
                  </a:lnTo>
                  <a:lnTo>
                    <a:pt x="2429" y="160"/>
                  </a:lnTo>
                  <a:lnTo>
                    <a:pt x="2399" y="172"/>
                  </a:lnTo>
                  <a:lnTo>
                    <a:pt x="2352" y="183"/>
                  </a:lnTo>
                  <a:lnTo>
                    <a:pt x="2298" y="186"/>
                  </a:lnTo>
                  <a:lnTo>
                    <a:pt x="2238" y="184"/>
                  </a:lnTo>
                  <a:lnTo>
                    <a:pt x="2192" y="180"/>
                  </a:lnTo>
                  <a:lnTo>
                    <a:pt x="2156" y="172"/>
                  </a:lnTo>
                  <a:lnTo>
                    <a:pt x="2114" y="156"/>
                  </a:lnTo>
                  <a:lnTo>
                    <a:pt x="2076" y="133"/>
                  </a:lnTo>
                  <a:lnTo>
                    <a:pt x="2049" y="112"/>
                  </a:lnTo>
                  <a:lnTo>
                    <a:pt x="2018" y="87"/>
                  </a:lnTo>
                  <a:lnTo>
                    <a:pt x="1977" y="67"/>
                  </a:lnTo>
                  <a:lnTo>
                    <a:pt x="1934" y="55"/>
                  </a:lnTo>
                  <a:lnTo>
                    <a:pt x="1886" y="49"/>
                  </a:lnTo>
                  <a:lnTo>
                    <a:pt x="1836" y="49"/>
                  </a:lnTo>
                  <a:lnTo>
                    <a:pt x="1776" y="64"/>
                  </a:lnTo>
                  <a:lnTo>
                    <a:pt x="1743" y="79"/>
                  </a:lnTo>
                  <a:lnTo>
                    <a:pt x="1707" y="99"/>
                  </a:lnTo>
                  <a:lnTo>
                    <a:pt x="1677" y="118"/>
                  </a:lnTo>
                  <a:lnTo>
                    <a:pt x="1626" y="147"/>
                  </a:lnTo>
                  <a:lnTo>
                    <a:pt x="1586" y="165"/>
                  </a:lnTo>
                  <a:lnTo>
                    <a:pt x="1535" y="180"/>
                  </a:lnTo>
                  <a:lnTo>
                    <a:pt x="1475" y="186"/>
                  </a:lnTo>
                  <a:lnTo>
                    <a:pt x="1437" y="186"/>
                  </a:lnTo>
                  <a:lnTo>
                    <a:pt x="1377" y="180"/>
                  </a:lnTo>
                  <a:lnTo>
                    <a:pt x="1322" y="165"/>
                  </a:lnTo>
                  <a:lnTo>
                    <a:pt x="1269" y="136"/>
                  </a:lnTo>
                  <a:lnTo>
                    <a:pt x="1230" y="109"/>
                  </a:lnTo>
                  <a:lnTo>
                    <a:pt x="1197" y="84"/>
                  </a:lnTo>
                  <a:lnTo>
                    <a:pt x="1163" y="67"/>
                  </a:lnTo>
                  <a:lnTo>
                    <a:pt x="1128" y="55"/>
                  </a:lnTo>
                  <a:lnTo>
                    <a:pt x="1071" y="48"/>
                  </a:lnTo>
                  <a:lnTo>
                    <a:pt x="1020" y="49"/>
                  </a:lnTo>
                  <a:lnTo>
                    <a:pt x="974" y="57"/>
                  </a:lnTo>
                  <a:lnTo>
                    <a:pt x="914" y="78"/>
                  </a:lnTo>
                  <a:lnTo>
                    <a:pt x="879" y="103"/>
                  </a:lnTo>
                  <a:lnTo>
                    <a:pt x="831" y="135"/>
                  </a:lnTo>
                  <a:lnTo>
                    <a:pt x="777" y="166"/>
                  </a:lnTo>
                  <a:lnTo>
                    <a:pt x="713" y="187"/>
                  </a:lnTo>
                  <a:lnTo>
                    <a:pt x="659" y="193"/>
                  </a:lnTo>
                  <a:lnTo>
                    <a:pt x="600" y="195"/>
                  </a:lnTo>
                  <a:lnTo>
                    <a:pt x="543" y="189"/>
                  </a:lnTo>
                  <a:lnTo>
                    <a:pt x="494" y="175"/>
                  </a:lnTo>
                  <a:lnTo>
                    <a:pt x="450" y="154"/>
                  </a:lnTo>
                  <a:lnTo>
                    <a:pt x="408" y="123"/>
                  </a:lnTo>
                  <a:lnTo>
                    <a:pt x="377" y="99"/>
                  </a:lnTo>
                  <a:lnTo>
                    <a:pt x="338" y="79"/>
                  </a:lnTo>
                  <a:lnTo>
                    <a:pt x="291" y="64"/>
                  </a:lnTo>
                  <a:lnTo>
                    <a:pt x="251" y="60"/>
                  </a:lnTo>
                  <a:lnTo>
                    <a:pt x="191" y="58"/>
                  </a:lnTo>
                  <a:lnTo>
                    <a:pt x="144" y="67"/>
                  </a:lnTo>
                  <a:lnTo>
                    <a:pt x="96" y="82"/>
                  </a:lnTo>
                  <a:lnTo>
                    <a:pt x="56" y="108"/>
                  </a:lnTo>
                  <a:lnTo>
                    <a:pt x="0" y="157"/>
                  </a:lnTo>
                  <a:lnTo>
                    <a:pt x="5" y="93"/>
                  </a:lnTo>
                </a:path>
              </a:pathLst>
            </a:custGeom>
            <a:solidFill>
              <a:schemeClr val="bg2"/>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en-US"/>
            </a:p>
          </p:txBody>
        </p:sp>
        <p:pic>
          <p:nvPicPr>
            <p:cNvPr id="7" name="Picture 5"/>
            <p:cNvPicPr>
              <a:picLocks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0" y="2196"/>
              <a:ext cx="2766" cy="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078" name="Rectangle 6"/>
          <p:cNvSpPr>
            <a:spLocks noGrp="1" noChangeArrowheads="1"/>
          </p:cNvSpPr>
          <p:nvPr>
            <p:ph type="ctrTitle" sz="quarter"/>
          </p:nvPr>
        </p:nvSpPr>
        <p:spPr>
          <a:xfrm>
            <a:off x="685800" y="2286000"/>
            <a:ext cx="7772400" cy="1143000"/>
          </a:xfrm>
        </p:spPr>
        <p:txBody>
          <a:bodyPr anchor="b"/>
          <a:lstStyle>
            <a:lvl1pPr>
              <a:defRPr>
                <a:latin typeface="Arial" charset="0"/>
              </a:defRPr>
            </a:lvl1pPr>
          </a:lstStyle>
          <a:p>
            <a:r>
              <a:rPr lang="en-US" smtClean="0"/>
              <a:t>Click to edit Master title style</a:t>
            </a:r>
            <a:endParaRPr lang="en-US"/>
          </a:p>
        </p:txBody>
      </p:sp>
      <p:sp>
        <p:nvSpPr>
          <p:cNvPr id="3079" name="Rectangle 7"/>
          <p:cNvSpPr>
            <a:spLocks noGrp="1" noChangeArrowheads="1"/>
          </p:cNvSpPr>
          <p:nvPr>
            <p:ph type="subTitle" sz="quarter" idx="1"/>
          </p:nvPr>
        </p:nvSpPr>
        <p:spPr>
          <a:xfrm>
            <a:off x="1371600" y="3886200"/>
            <a:ext cx="6400800" cy="1752600"/>
          </a:xfrm>
        </p:spPr>
        <p:txBody>
          <a:bodyPr/>
          <a:lstStyle>
            <a:lvl1pPr marL="0" indent="0" algn="ctr">
              <a:buFontTx/>
              <a:buNone/>
              <a:defRPr>
                <a:latin typeface="Arial" charset="0"/>
              </a:defRPr>
            </a:lvl1pPr>
          </a:lstStyle>
          <a:p>
            <a:r>
              <a:rPr lang="en-US" smtClean="0"/>
              <a:t>Click to edit Master subtitle style</a:t>
            </a:r>
            <a:endParaRPr lang="en-US"/>
          </a:p>
        </p:txBody>
      </p:sp>
      <p:sp>
        <p:nvSpPr>
          <p:cNvPr id="8" name="Rectangle 8"/>
          <p:cNvSpPr>
            <a:spLocks noGrp="1" noChangeArrowheads="1"/>
          </p:cNvSpPr>
          <p:nvPr>
            <p:ph type="dt" sz="quarter" idx="10"/>
          </p:nvPr>
        </p:nvSpPr>
        <p:spPr/>
        <p:txBody>
          <a:bodyPr/>
          <a:lstStyle>
            <a:lvl1pPr>
              <a:defRPr>
                <a:solidFill>
                  <a:srgbClr val="000000"/>
                </a:solidFill>
              </a:defRPr>
            </a:lvl1pPr>
          </a:lstStyle>
          <a:p>
            <a:pPr>
              <a:defRPr/>
            </a:pPr>
            <a:endParaRPr lang="en-US" altLang="en-US"/>
          </a:p>
        </p:txBody>
      </p:sp>
      <p:sp>
        <p:nvSpPr>
          <p:cNvPr id="9" name="Rectangle 9"/>
          <p:cNvSpPr>
            <a:spLocks noGrp="1" noChangeArrowheads="1"/>
          </p:cNvSpPr>
          <p:nvPr>
            <p:ph type="ftr" sz="quarter" idx="11"/>
          </p:nvPr>
        </p:nvSpPr>
        <p:spPr/>
        <p:txBody>
          <a:bodyPr/>
          <a:lstStyle>
            <a:lvl1pPr>
              <a:defRPr>
                <a:solidFill>
                  <a:srgbClr val="000000"/>
                </a:solidFill>
              </a:defRPr>
            </a:lvl1pPr>
          </a:lstStyle>
          <a:p>
            <a:pPr>
              <a:defRPr/>
            </a:pPr>
            <a:endParaRPr lang="en-US" altLang="en-US"/>
          </a:p>
        </p:txBody>
      </p:sp>
      <p:sp>
        <p:nvSpPr>
          <p:cNvPr id="10" name="Rectangle 10"/>
          <p:cNvSpPr>
            <a:spLocks noGrp="1" noChangeArrowheads="1"/>
          </p:cNvSpPr>
          <p:nvPr>
            <p:ph type="sldNum" sz="quarter" idx="12"/>
          </p:nvPr>
        </p:nvSpPr>
        <p:spPr/>
        <p:txBody>
          <a:bodyPr/>
          <a:lstStyle>
            <a:lvl1pPr>
              <a:defRPr>
                <a:solidFill>
                  <a:srgbClr val="000000"/>
                </a:solidFill>
              </a:defRPr>
            </a:lvl1pPr>
          </a:lstStyle>
          <a:p>
            <a:pPr>
              <a:defRPr/>
            </a:pPr>
            <a:fld id="{05F264AC-05DB-40C4-9B62-598FC046FDB9}" type="slidenum">
              <a:rPr lang="en-US" altLang="en-US"/>
              <a:pPr>
                <a:defRPr/>
              </a:pPr>
              <a:t>‹#›</a:t>
            </a:fld>
            <a:endParaRPr lang="en-US" altLang="en-US"/>
          </a:p>
        </p:txBody>
      </p:sp>
    </p:spTree>
    <p:extLst>
      <p:ext uri="{BB962C8B-B14F-4D97-AF65-F5344CB8AC3E}">
        <p14:creationId xmlns:p14="http://schemas.microsoft.com/office/powerpoint/2010/main" val="2463102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0"/>
          <p:cNvSpPr>
            <a:spLocks noGrp="1" noChangeArrowheads="1"/>
          </p:cNvSpPr>
          <p:nvPr>
            <p:ph type="sldNum" sz="quarter" idx="12"/>
          </p:nvPr>
        </p:nvSpPr>
        <p:spPr>
          <a:ln/>
        </p:spPr>
        <p:txBody>
          <a:bodyPr/>
          <a:lstStyle>
            <a:lvl1pPr>
              <a:defRPr/>
            </a:lvl1pPr>
          </a:lstStyle>
          <a:p>
            <a:pPr>
              <a:defRPr/>
            </a:pPr>
            <a:fld id="{493DB6CE-7646-4554-90B9-8C9C8D39AAE8}" type="slidenum">
              <a:rPr lang="en-US" altLang="en-US"/>
              <a:pPr>
                <a:defRPr/>
              </a:pPr>
              <a:t>‹#›</a:t>
            </a:fld>
            <a:endParaRPr lang="en-US" altLang="en-US"/>
          </a:p>
        </p:txBody>
      </p:sp>
    </p:spTree>
    <p:extLst>
      <p:ext uri="{BB962C8B-B14F-4D97-AF65-F5344CB8AC3E}">
        <p14:creationId xmlns:p14="http://schemas.microsoft.com/office/powerpoint/2010/main" val="4263590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0"/>
          <p:cNvSpPr>
            <a:spLocks noGrp="1" noChangeArrowheads="1"/>
          </p:cNvSpPr>
          <p:nvPr>
            <p:ph type="sldNum" sz="quarter" idx="12"/>
          </p:nvPr>
        </p:nvSpPr>
        <p:spPr>
          <a:ln/>
        </p:spPr>
        <p:txBody>
          <a:bodyPr/>
          <a:lstStyle>
            <a:lvl1pPr>
              <a:defRPr/>
            </a:lvl1pPr>
          </a:lstStyle>
          <a:p>
            <a:pPr>
              <a:defRPr/>
            </a:pPr>
            <a:fld id="{F787F3B8-317C-4454-BDA7-2F146FF6543E}" type="slidenum">
              <a:rPr lang="en-US" altLang="en-US"/>
              <a:pPr>
                <a:defRPr/>
              </a:pPr>
              <a:t>‹#›</a:t>
            </a:fld>
            <a:endParaRPr lang="en-US" altLang="en-US"/>
          </a:p>
        </p:txBody>
      </p:sp>
    </p:spTree>
    <p:extLst>
      <p:ext uri="{BB962C8B-B14F-4D97-AF65-F5344CB8AC3E}">
        <p14:creationId xmlns:p14="http://schemas.microsoft.com/office/powerpoint/2010/main" val="3890817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0"/>
          <p:cNvSpPr>
            <a:spLocks noGrp="1" noChangeArrowheads="1"/>
          </p:cNvSpPr>
          <p:nvPr>
            <p:ph type="sldNum" sz="quarter" idx="12"/>
          </p:nvPr>
        </p:nvSpPr>
        <p:spPr>
          <a:ln/>
        </p:spPr>
        <p:txBody>
          <a:bodyPr/>
          <a:lstStyle>
            <a:lvl1pPr>
              <a:defRPr/>
            </a:lvl1pPr>
          </a:lstStyle>
          <a:p>
            <a:pPr>
              <a:defRPr/>
            </a:pPr>
            <a:fld id="{9E709F43-5F85-420E-9430-25547CF943A6}" type="slidenum">
              <a:rPr lang="en-US" altLang="en-US"/>
              <a:pPr>
                <a:defRPr/>
              </a:pPr>
              <a:t>‹#›</a:t>
            </a:fld>
            <a:endParaRPr lang="en-US" altLang="en-US"/>
          </a:p>
        </p:txBody>
      </p:sp>
    </p:spTree>
    <p:extLst>
      <p:ext uri="{BB962C8B-B14F-4D97-AF65-F5344CB8AC3E}">
        <p14:creationId xmlns:p14="http://schemas.microsoft.com/office/powerpoint/2010/main" val="24353468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10"/>
          <p:cNvSpPr>
            <a:spLocks noGrp="1" noChangeArrowheads="1"/>
          </p:cNvSpPr>
          <p:nvPr>
            <p:ph type="sldNum" sz="quarter" idx="12"/>
          </p:nvPr>
        </p:nvSpPr>
        <p:spPr>
          <a:ln/>
        </p:spPr>
        <p:txBody>
          <a:bodyPr/>
          <a:lstStyle>
            <a:lvl1pPr>
              <a:defRPr/>
            </a:lvl1pPr>
          </a:lstStyle>
          <a:p>
            <a:pPr>
              <a:defRPr/>
            </a:pPr>
            <a:fld id="{F26827E1-CE1F-40A2-A113-21B992AEA0F8}" type="slidenum">
              <a:rPr lang="en-US" altLang="en-US"/>
              <a:pPr>
                <a:defRPr/>
              </a:pPr>
              <a:t>‹#›</a:t>
            </a:fld>
            <a:endParaRPr lang="en-US" altLang="en-US"/>
          </a:p>
        </p:txBody>
      </p:sp>
    </p:spTree>
    <p:extLst>
      <p:ext uri="{BB962C8B-B14F-4D97-AF65-F5344CB8AC3E}">
        <p14:creationId xmlns:p14="http://schemas.microsoft.com/office/powerpoint/2010/main" val="3985185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10"/>
          <p:cNvSpPr>
            <a:spLocks noGrp="1" noChangeArrowheads="1"/>
          </p:cNvSpPr>
          <p:nvPr>
            <p:ph type="sldNum" sz="quarter" idx="12"/>
          </p:nvPr>
        </p:nvSpPr>
        <p:spPr>
          <a:ln/>
        </p:spPr>
        <p:txBody>
          <a:bodyPr/>
          <a:lstStyle>
            <a:lvl1pPr>
              <a:defRPr/>
            </a:lvl1pPr>
          </a:lstStyle>
          <a:p>
            <a:pPr>
              <a:defRPr/>
            </a:pPr>
            <a:fld id="{C8F84DBF-1E83-4EF2-BA77-A77431786FC9}" type="slidenum">
              <a:rPr lang="en-US" altLang="en-US"/>
              <a:pPr>
                <a:defRPr/>
              </a:pPr>
              <a:t>‹#›</a:t>
            </a:fld>
            <a:endParaRPr lang="en-US" altLang="en-US"/>
          </a:p>
        </p:txBody>
      </p:sp>
    </p:spTree>
    <p:extLst>
      <p:ext uri="{BB962C8B-B14F-4D97-AF65-F5344CB8AC3E}">
        <p14:creationId xmlns:p14="http://schemas.microsoft.com/office/powerpoint/2010/main" val="12553648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10"/>
          <p:cNvSpPr>
            <a:spLocks noGrp="1" noChangeArrowheads="1"/>
          </p:cNvSpPr>
          <p:nvPr>
            <p:ph type="sldNum" sz="quarter" idx="12"/>
          </p:nvPr>
        </p:nvSpPr>
        <p:spPr>
          <a:ln/>
        </p:spPr>
        <p:txBody>
          <a:bodyPr/>
          <a:lstStyle>
            <a:lvl1pPr>
              <a:defRPr/>
            </a:lvl1pPr>
          </a:lstStyle>
          <a:p>
            <a:pPr>
              <a:defRPr/>
            </a:pPr>
            <a:fld id="{0EE5316A-161F-4E65-8DDC-DBCA1D1732A0}" type="slidenum">
              <a:rPr lang="en-US" altLang="en-US"/>
              <a:pPr>
                <a:defRPr/>
              </a:pPr>
              <a:t>‹#›</a:t>
            </a:fld>
            <a:endParaRPr lang="en-US" altLang="en-US"/>
          </a:p>
        </p:txBody>
      </p:sp>
    </p:spTree>
    <p:extLst>
      <p:ext uri="{BB962C8B-B14F-4D97-AF65-F5344CB8AC3E}">
        <p14:creationId xmlns:p14="http://schemas.microsoft.com/office/powerpoint/2010/main" val="1503642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0"/>
          <p:cNvSpPr>
            <a:spLocks noGrp="1" noChangeArrowheads="1"/>
          </p:cNvSpPr>
          <p:nvPr>
            <p:ph type="sldNum" sz="quarter" idx="12"/>
          </p:nvPr>
        </p:nvSpPr>
        <p:spPr>
          <a:ln/>
        </p:spPr>
        <p:txBody>
          <a:bodyPr/>
          <a:lstStyle>
            <a:lvl1pPr>
              <a:defRPr/>
            </a:lvl1pPr>
          </a:lstStyle>
          <a:p>
            <a:pPr>
              <a:defRPr/>
            </a:pPr>
            <a:fld id="{E6E0DC48-C547-41DF-8FEE-0AE3286FF57B}" type="slidenum">
              <a:rPr lang="en-US" altLang="en-US"/>
              <a:pPr>
                <a:defRPr/>
              </a:pPr>
              <a:t>‹#›</a:t>
            </a:fld>
            <a:endParaRPr lang="en-US" altLang="en-US"/>
          </a:p>
        </p:txBody>
      </p:sp>
    </p:spTree>
    <p:extLst>
      <p:ext uri="{BB962C8B-B14F-4D97-AF65-F5344CB8AC3E}">
        <p14:creationId xmlns:p14="http://schemas.microsoft.com/office/powerpoint/2010/main" val="1885826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0"/>
          <p:cNvSpPr>
            <a:spLocks noGrp="1" noChangeArrowheads="1"/>
          </p:cNvSpPr>
          <p:nvPr>
            <p:ph type="sldNum" sz="quarter" idx="12"/>
          </p:nvPr>
        </p:nvSpPr>
        <p:spPr>
          <a:ln/>
        </p:spPr>
        <p:txBody>
          <a:bodyPr/>
          <a:lstStyle>
            <a:lvl1pPr>
              <a:defRPr/>
            </a:lvl1pPr>
          </a:lstStyle>
          <a:p>
            <a:pPr>
              <a:defRPr/>
            </a:pPr>
            <a:fld id="{F57EAB15-80DB-4DDE-82EA-34CB1707719C}" type="slidenum">
              <a:rPr lang="en-US" altLang="en-US"/>
              <a:pPr>
                <a:defRPr/>
              </a:pPr>
              <a:t>‹#›</a:t>
            </a:fld>
            <a:endParaRPr lang="en-US" altLang="en-US"/>
          </a:p>
        </p:txBody>
      </p:sp>
    </p:spTree>
    <p:extLst>
      <p:ext uri="{BB962C8B-B14F-4D97-AF65-F5344CB8AC3E}">
        <p14:creationId xmlns:p14="http://schemas.microsoft.com/office/powerpoint/2010/main" val="1461490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0"/>
          <p:cNvSpPr>
            <a:spLocks noGrp="1" noChangeArrowheads="1"/>
          </p:cNvSpPr>
          <p:nvPr>
            <p:ph type="sldNum" sz="quarter" idx="12"/>
          </p:nvPr>
        </p:nvSpPr>
        <p:spPr>
          <a:ln/>
        </p:spPr>
        <p:txBody>
          <a:bodyPr/>
          <a:lstStyle>
            <a:lvl1pPr>
              <a:defRPr/>
            </a:lvl1pPr>
          </a:lstStyle>
          <a:p>
            <a:pPr>
              <a:defRPr/>
            </a:pPr>
            <a:fld id="{FF90341E-204E-4C73-9C1D-3BF8594AE012}" type="slidenum">
              <a:rPr lang="en-US" altLang="en-US"/>
              <a:pPr>
                <a:defRPr/>
              </a:pPr>
              <a:t>‹#›</a:t>
            </a:fld>
            <a:endParaRPr lang="en-US" altLang="en-US"/>
          </a:p>
        </p:txBody>
      </p:sp>
    </p:spTree>
    <p:extLst>
      <p:ext uri="{BB962C8B-B14F-4D97-AF65-F5344CB8AC3E}">
        <p14:creationId xmlns:p14="http://schemas.microsoft.com/office/powerpoint/2010/main" val="1295179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0"/>
          <p:cNvSpPr>
            <a:spLocks noGrp="1" noChangeArrowheads="1"/>
          </p:cNvSpPr>
          <p:nvPr>
            <p:ph type="sldNum" sz="quarter" idx="12"/>
          </p:nvPr>
        </p:nvSpPr>
        <p:spPr>
          <a:ln/>
        </p:spPr>
        <p:txBody>
          <a:bodyPr/>
          <a:lstStyle>
            <a:lvl1pPr>
              <a:defRPr/>
            </a:lvl1pPr>
          </a:lstStyle>
          <a:p>
            <a:pPr>
              <a:defRPr/>
            </a:pPr>
            <a:fld id="{808BC787-81A2-4ECC-AD35-A03B831E8A36}" type="slidenum">
              <a:rPr lang="en-US" altLang="en-US"/>
              <a:pPr>
                <a:defRPr/>
              </a:pPr>
              <a:t>‹#›</a:t>
            </a:fld>
            <a:endParaRPr lang="en-US" altLang="en-US"/>
          </a:p>
        </p:txBody>
      </p:sp>
    </p:spTree>
    <p:extLst>
      <p:ext uri="{BB962C8B-B14F-4D97-AF65-F5344CB8AC3E}">
        <p14:creationId xmlns:p14="http://schemas.microsoft.com/office/powerpoint/2010/main" val="105335595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4" Type="http://schemas.openxmlformats.org/officeDocument/2006/relationships/image" Target="../media/image2.wmf"/><Relationship Id="rId15" Type="http://schemas.openxmlformats.org/officeDocument/2006/relationships/image" Target="../media/image3.wm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1581150"/>
            <a:ext cx="9142413" cy="5275263"/>
            <a:chOff x="0" y="996"/>
            <a:chExt cx="5759" cy="3323"/>
          </a:xfrm>
        </p:grpSpPr>
        <p:pic>
          <p:nvPicPr>
            <p:cNvPr id="1032" name="Picture 3"/>
            <p:cNvPicPr>
              <a:picLocks noChangeArrowheads="1"/>
            </p:cNvPicPr>
            <p:nvPr/>
          </p:nvPicPr>
          <p:blipFill>
            <a:blip r:embed="rId14" cstate="screen">
              <a:extLst>
                <a:ext uri="{28A0092B-C50C-407E-A947-70E740481C1C}">
                  <a14:useLocalDpi xmlns:a14="http://schemas.microsoft.com/office/drawing/2010/main"/>
                </a:ext>
              </a:extLst>
            </a:blip>
            <a:srcRect r="27339" b="11440"/>
            <a:stretch>
              <a:fillRect/>
            </a:stretch>
          </p:blipFill>
          <p:spPr bwMode="auto">
            <a:xfrm>
              <a:off x="3976" y="1423"/>
              <a:ext cx="1783" cy="2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3" name="Freeform 4"/>
            <p:cNvSpPr>
              <a:spLocks/>
            </p:cNvSpPr>
            <p:nvPr/>
          </p:nvSpPr>
          <p:spPr bwMode="auto">
            <a:xfrm>
              <a:off x="0" y="3522"/>
              <a:ext cx="2509" cy="196"/>
            </a:xfrm>
            <a:custGeom>
              <a:avLst/>
              <a:gdLst>
                <a:gd name="T0" fmla="*/ 39 w 2509"/>
                <a:gd name="T1" fmla="*/ 61 h 196"/>
                <a:gd name="T2" fmla="*/ 104 w 2509"/>
                <a:gd name="T3" fmla="*/ 28 h 196"/>
                <a:gd name="T4" fmla="*/ 182 w 2509"/>
                <a:gd name="T5" fmla="*/ 13 h 196"/>
                <a:gd name="T6" fmla="*/ 281 w 2509"/>
                <a:gd name="T7" fmla="*/ 13 h 196"/>
                <a:gd name="T8" fmla="*/ 357 w 2509"/>
                <a:gd name="T9" fmla="*/ 34 h 196"/>
                <a:gd name="T10" fmla="*/ 440 w 2509"/>
                <a:gd name="T11" fmla="*/ 85 h 196"/>
                <a:gd name="T12" fmla="*/ 509 w 2509"/>
                <a:gd name="T13" fmla="*/ 129 h 196"/>
                <a:gd name="T14" fmla="*/ 626 w 2509"/>
                <a:gd name="T15" fmla="*/ 148 h 196"/>
                <a:gd name="T16" fmla="*/ 728 w 2509"/>
                <a:gd name="T17" fmla="*/ 135 h 196"/>
                <a:gd name="T18" fmla="*/ 806 w 2509"/>
                <a:gd name="T19" fmla="*/ 93 h 196"/>
                <a:gd name="T20" fmla="*/ 899 w 2509"/>
                <a:gd name="T21" fmla="*/ 36 h 196"/>
                <a:gd name="T22" fmla="*/ 998 w 2509"/>
                <a:gd name="T23" fmla="*/ 4 h 196"/>
                <a:gd name="T24" fmla="*/ 1119 w 2509"/>
                <a:gd name="T25" fmla="*/ 6 h 196"/>
                <a:gd name="T26" fmla="*/ 1214 w 2509"/>
                <a:gd name="T27" fmla="*/ 39 h 196"/>
                <a:gd name="T28" fmla="*/ 1308 w 2509"/>
                <a:gd name="T29" fmla="*/ 102 h 196"/>
                <a:gd name="T30" fmla="*/ 1403 w 2509"/>
                <a:gd name="T31" fmla="*/ 133 h 196"/>
                <a:gd name="T32" fmla="*/ 1514 w 2509"/>
                <a:gd name="T33" fmla="*/ 133 h 196"/>
                <a:gd name="T34" fmla="*/ 1593 w 2509"/>
                <a:gd name="T35" fmla="*/ 111 h 196"/>
                <a:gd name="T36" fmla="*/ 1668 w 2509"/>
                <a:gd name="T37" fmla="*/ 61 h 196"/>
                <a:gd name="T38" fmla="*/ 1754 w 2509"/>
                <a:gd name="T39" fmla="*/ 18 h 196"/>
                <a:gd name="T40" fmla="*/ 1844 w 2509"/>
                <a:gd name="T41" fmla="*/ 1 h 196"/>
                <a:gd name="T42" fmla="*/ 1958 w 2509"/>
                <a:gd name="T43" fmla="*/ 4 h 196"/>
                <a:gd name="T44" fmla="*/ 2039 w 2509"/>
                <a:gd name="T45" fmla="*/ 33 h 196"/>
                <a:gd name="T46" fmla="*/ 2118 w 2509"/>
                <a:gd name="T47" fmla="*/ 88 h 196"/>
                <a:gd name="T48" fmla="*/ 2192 w 2509"/>
                <a:gd name="T49" fmla="*/ 124 h 196"/>
                <a:gd name="T50" fmla="*/ 2303 w 2509"/>
                <a:gd name="T51" fmla="*/ 138 h 196"/>
                <a:gd name="T52" fmla="*/ 2412 w 2509"/>
                <a:gd name="T53" fmla="*/ 106 h 196"/>
                <a:gd name="T54" fmla="*/ 2463 w 2509"/>
                <a:gd name="T55" fmla="*/ 66 h 196"/>
                <a:gd name="T56" fmla="*/ 2489 w 2509"/>
                <a:gd name="T57" fmla="*/ 61 h 196"/>
                <a:gd name="T58" fmla="*/ 2507 w 2509"/>
                <a:gd name="T59" fmla="*/ 76 h 196"/>
                <a:gd name="T60" fmla="*/ 2508 w 2509"/>
                <a:gd name="T61" fmla="*/ 96 h 196"/>
                <a:gd name="T62" fmla="*/ 2490 w 2509"/>
                <a:gd name="T63" fmla="*/ 118 h 196"/>
                <a:gd name="T64" fmla="*/ 2429 w 2509"/>
                <a:gd name="T65" fmla="*/ 160 h 196"/>
                <a:gd name="T66" fmla="*/ 2352 w 2509"/>
                <a:gd name="T67" fmla="*/ 183 h 196"/>
                <a:gd name="T68" fmla="*/ 2238 w 2509"/>
                <a:gd name="T69" fmla="*/ 184 h 196"/>
                <a:gd name="T70" fmla="*/ 2156 w 2509"/>
                <a:gd name="T71" fmla="*/ 172 h 196"/>
                <a:gd name="T72" fmla="*/ 2076 w 2509"/>
                <a:gd name="T73" fmla="*/ 133 h 196"/>
                <a:gd name="T74" fmla="*/ 2018 w 2509"/>
                <a:gd name="T75" fmla="*/ 87 h 196"/>
                <a:gd name="T76" fmla="*/ 1934 w 2509"/>
                <a:gd name="T77" fmla="*/ 55 h 196"/>
                <a:gd name="T78" fmla="*/ 1836 w 2509"/>
                <a:gd name="T79" fmla="*/ 49 h 196"/>
                <a:gd name="T80" fmla="*/ 1743 w 2509"/>
                <a:gd name="T81" fmla="*/ 79 h 196"/>
                <a:gd name="T82" fmla="*/ 1677 w 2509"/>
                <a:gd name="T83" fmla="*/ 118 h 196"/>
                <a:gd name="T84" fmla="*/ 1586 w 2509"/>
                <a:gd name="T85" fmla="*/ 165 h 196"/>
                <a:gd name="T86" fmla="*/ 1475 w 2509"/>
                <a:gd name="T87" fmla="*/ 186 h 196"/>
                <a:gd name="T88" fmla="*/ 1377 w 2509"/>
                <a:gd name="T89" fmla="*/ 180 h 196"/>
                <a:gd name="T90" fmla="*/ 1269 w 2509"/>
                <a:gd name="T91" fmla="*/ 136 h 196"/>
                <a:gd name="T92" fmla="*/ 1197 w 2509"/>
                <a:gd name="T93" fmla="*/ 84 h 196"/>
                <a:gd name="T94" fmla="*/ 1128 w 2509"/>
                <a:gd name="T95" fmla="*/ 55 h 196"/>
                <a:gd name="T96" fmla="*/ 1020 w 2509"/>
                <a:gd name="T97" fmla="*/ 49 h 196"/>
                <a:gd name="T98" fmla="*/ 914 w 2509"/>
                <a:gd name="T99" fmla="*/ 78 h 196"/>
                <a:gd name="T100" fmla="*/ 831 w 2509"/>
                <a:gd name="T101" fmla="*/ 135 h 196"/>
                <a:gd name="T102" fmla="*/ 713 w 2509"/>
                <a:gd name="T103" fmla="*/ 187 h 196"/>
                <a:gd name="T104" fmla="*/ 600 w 2509"/>
                <a:gd name="T105" fmla="*/ 195 h 196"/>
                <a:gd name="T106" fmla="*/ 494 w 2509"/>
                <a:gd name="T107" fmla="*/ 175 h 196"/>
                <a:gd name="T108" fmla="*/ 408 w 2509"/>
                <a:gd name="T109" fmla="*/ 123 h 196"/>
                <a:gd name="T110" fmla="*/ 338 w 2509"/>
                <a:gd name="T111" fmla="*/ 79 h 196"/>
                <a:gd name="T112" fmla="*/ 251 w 2509"/>
                <a:gd name="T113" fmla="*/ 60 h 196"/>
                <a:gd name="T114" fmla="*/ 144 w 2509"/>
                <a:gd name="T115" fmla="*/ 67 h 196"/>
                <a:gd name="T116" fmla="*/ 56 w 2509"/>
                <a:gd name="T117" fmla="*/ 108 h 196"/>
                <a:gd name="T118" fmla="*/ 5 w 2509"/>
                <a:gd name="T119" fmla="*/ 93 h 19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509" h="196">
                  <a:moveTo>
                    <a:pt x="5" y="93"/>
                  </a:moveTo>
                  <a:lnTo>
                    <a:pt x="39" y="61"/>
                  </a:lnTo>
                  <a:lnTo>
                    <a:pt x="71" y="43"/>
                  </a:lnTo>
                  <a:lnTo>
                    <a:pt x="104" y="28"/>
                  </a:lnTo>
                  <a:lnTo>
                    <a:pt x="144" y="18"/>
                  </a:lnTo>
                  <a:lnTo>
                    <a:pt x="182" y="13"/>
                  </a:lnTo>
                  <a:lnTo>
                    <a:pt x="227" y="10"/>
                  </a:lnTo>
                  <a:lnTo>
                    <a:pt x="281" y="13"/>
                  </a:lnTo>
                  <a:lnTo>
                    <a:pt x="321" y="22"/>
                  </a:lnTo>
                  <a:lnTo>
                    <a:pt x="357" y="34"/>
                  </a:lnTo>
                  <a:lnTo>
                    <a:pt x="408" y="60"/>
                  </a:lnTo>
                  <a:lnTo>
                    <a:pt x="440" y="85"/>
                  </a:lnTo>
                  <a:lnTo>
                    <a:pt x="474" y="111"/>
                  </a:lnTo>
                  <a:lnTo>
                    <a:pt x="509" y="129"/>
                  </a:lnTo>
                  <a:lnTo>
                    <a:pt x="561" y="142"/>
                  </a:lnTo>
                  <a:lnTo>
                    <a:pt x="626" y="148"/>
                  </a:lnTo>
                  <a:lnTo>
                    <a:pt x="677" y="145"/>
                  </a:lnTo>
                  <a:lnTo>
                    <a:pt x="728" y="135"/>
                  </a:lnTo>
                  <a:lnTo>
                    <a:pt x="770" y="117"/>
                  </a:lnTo>
                  <a:lnTo>
                    <a:pt x="806" y="93"/>
                  </a:lnTo>
                  <a:lnTo>
                    <a:pt x="860" y="57"/>
                  </a:lnTo>
                  <a:lnTo>
                    <a:pt x="899" y="36"/>
                  </a:lnTo>
                  <a:lnTo>
                    <a:pt x="950" y="13"/>
                  </a:lnTo>
                  <a:lnTo>
                    <a:pt x="998" y="4"/>
                  </a:lnTo>
                  <a:lnTo>
                    <a:pt x="1043" y="3"/>
                  </a:lnTo>
                  <a:lnTo>
                    <a:pt x="1119" y="6"/>
                  </a:lnTo>
                  <a:lnTo>
                    <a:pt x="1181" y="21"/>
                  </a:lnTo>
                  <a:lnTo>
                    <a:pt x="1214" y="39"/>
                  </a:lnTo>
                  <a:lnTo>
                    <a:pt x="1260" y="66"/>
                  </a:lnTo>
                  <a:lnTo>
                    <a:pt x="1308" y="102"/>
                  </a:lnTo>
                  <a:lnTo>
                    <a:pt x="1349" y="121"/>
                  </a:lnTo>
                  <a:lnTo>
                    <a:pt x="1403" y="133"/>
                  </a:lnTo>
                  <a:lnTo>
                    <a:pt x="1458" y="138"/>
                  </a:lnTo>
                  <a:lnTo>
                    <a:pt x="1514" y="133"/>
                  </a:lnTo>
                  <a:lnTo>
                    <a:pt x="1557" y="123"/>
                  </a:lnTo>
                  <a:lnTo>
                    <a:pt x="1593" y="111"/>
                  </a:lnTo>
                  <a:lnTo>
                    <a:pt x="1635" y="84"/>
                  </a:lnTo>
                  <a:lnTo>
                    <a:pt x="1668" y="61"/>
                  </a:lnTo>
                  <a:lnTo>
                    <a:pt x="1704" y="39"/>
                  </a:lnTo>
                  <a:lnTo>
                    <a:pt x="1754" y="18"/>
                  </a:lnTo>
                  <a:lnTo>
                    <a:pt x="1794" y="6"/>
                  </a:lnTo>
                  <a:lnTo>
                    <a:pt x="1844" y="1"/>
                  </a:lnTo>
                  <a:lnTo>
                    <a:pt x="1907" y="0"/>
                  </a:lnTo>
                  <a:lnTo>
                    <a:pt x="1958" y="4"/>
                  </a:lnTo>
                  <a:lnTo>
                    <a:pt x="2003" y="18"/>
                  </a:lnTo>
                  <a:lnTo>
                    <a:pt x="2039" y="33"/>
                  </a:lnTo>
                  <a:lnTo>
                    <a:pt x="2073" y="54"/>
                  </a:lnTo>
                  <a:lnTo>
                    <a:pt x="2118" y="88"/>
                  </a:lnTo>
                  <a:lnTo>
                    <a:pt x="2153" y="109"/>
                  </a:lnTo>
                  <a:lnTo>
                    <a:pt x="2192" y="124"/>
                  </a:lnTo>
                  <a:lnTo>
                    <a:pt x="2244" y="135"/>
                  </a:lnTo>
                  <a:lnTo>
                    <a:pt x="2303" y="138"/>
                  </a:lnTo>
                  <a:lnTo>
                    <a:pt x="2355" y="129"/>
                  </a:lnTo>
                  <a:lnTo>
                    <a:pt x="2412" y="106"/>
                  </a:lnTo>
                  <a:lnTo>
                    <a:pt x="2439" y="87"/>
                  </a:lnTo>
                  <a:lnTo>
                    <a:pt x="2463" y="66"/>
                  </a:lnTo>
                  <a:lnTo>
                    <a:pt x="2475" y="61"/>
                  </a:lnTo>
                  <a:lnTo>
                    <a:pt x="2489" y="61"/>
                  </a:lnTo>
                  <a:lnTo>
                    <a:pt x="2499" y="66"/>
                  </a:lnTo>
                  <a:lnTo>
                    <a:pt x="2507" y="76"/>
                  </a:lnTo>
                  <a:lnTo>
                    <a:pt x="2508" y="85"/>
                  </a:lnTo>
                  <a:lnTo>
                    <a:pt x="2508" y="96"/>
                  </a:lnTo>
                  <a:lnTo>
                    <a:pt x="2504" y="106"/>
                  </a:lnTo>
                  <a:lnTo>
                    <a:pt x="2490" y="118"/>
                  </a:lnTo>
                  <a:lnTo>
                    <a:pt x="2463" y="139"/>
                  </a:lnTo>
                  <a:lnTo>
                    <a:pt x="2429" y="160"/>
                  </a:lnTo>
                  <a:lnTo>
                    <a:pt x="2399" y="172"/>
                  </a:lnTo>
                  <a:lnTo>
                    <a:pt x="2352" y="183"/>
                  </a:lnTo>
                  <a:lnTo>
                    <a:pt x="2298" y="186"/>
                  </a:lnTo>
                  <a:lnTo>
                    <a:pt x="2238" y="184"/>
                  </a:lnTo>
                  <a:lnTo>
                    <a:pt x="2192" y="180"/>
                  </a:lnTo>
                  <a:lnTo>
                    <a:pt x="2156" y="172"/>
                  </a:lnTo>
                  <a:lnTo>
                    <a:pt x="2114" y="156"/>
                  </a:lnTo>
                  <a:lnTo>
                    <a:pt x="2076" y="133"/>
                  </a:lnTo>
                  <a:lnTo>
                    <a:pt x="2049" y="112"/>
                  </a:lnTo>
                  <a:lnTo>
                    <a:pt x="2018" y="87"/>
                  </a:lnTo>
                  <a:lnTo>
                    <a:pt x="1977" y="67"/>
                  </a:lnTo>
                  <a:lnTo>
                    <a:pt x="1934" y="55"/>
                  </a:lnTo>
                  <a:lnTo>
                    <a:pt x="1886" y="49"/>
                  </a:lnTo>
                  <a:lnTo>
                    <a:pt x="1836" y="49"/>
                  </a:lnTo>
                  <a:lnTo>
                    <a:pt x="1776" y="64"/>
                  </a:lnTo>
                  <a:lnTo>
                    <a:pt x="1743" y="79"/>
                  </a:lnTo>
                  <a:lnTo>
                    <a:pt x="1707" y="99"/>
                  </a:lnTo>
                  <a:lnTo>
                    <a:pt x="1677" y="118"/>
                  </a:lnTo>
                  <a:lnTo>
                    <a:pt x="1626" y="147"/>
                  </a:lnTo>
                  <a:lnTo>
                    <a:pt x="1586" y="165"/>
                  </a:lnTo>
                  <a:lnTo>
                    <a:pt x="1535" y="180"/>
                  </a:lnTo>
                  <a:lnTo>
                    <a:pt x="1475" y="186"/>
                  </a:lnTo>
                  <a:lnTo>
                    <a:pt x="1437" y="186"/>
                  </a:lnTo>
                  <a:lnTo>
                    <a:pt x="1377" y="180"/>
                  </a:lnTo>
                  <a:lnTo>
                    <a:pt x="1322" y="165"/>
                  </a:lnTo>
                  <a:lnTo>
                    <a:pt x="1269" y="136"/>
                  </a:lnTo>
                  <a:lnTo>
                    <a:pt x="1230" y="109"/>
                  </a:lnTo>
                  <a:lnTo>
                    <a:pt x="1197" y="84"/>
                  </a:lnTo>
                  <a:lnTo>
                    <a:pt x="1163" y="67"/>
                  </a:lnTo>
                  <a:lnTo>
                    <a:pt x="1128" y="55"/>
                  </a:lnTo>
                  <a:lnTo>
                    <a:pt x="1071" y="48"/>
                  </a:lnTo>
                  <a:lnTo>
                    <a:pt x="1020" y="49"/>
                  </a:lnTo>
                  <a:lnTo>
                    <a:pt x="974" y="57"/>
                  </a:lnTo>
                  <a:lnTo>
                    <a:pt x="914" y="78"/>
                  </a:lnTo>
                  <a:lnTo>
                    <a:pt x="879" y="103"/>
                  </a:lnTo>
                  <a:lnTo>
                    <a:pt x="831" y="135"/>
                  </a:lnTo>
                  <a:lnTo>
                    <a:pt x="777" y="166"/>
                  </a:lnTo>
                  <a:lnTo>
                    <a:pt x="713" y="187"/>
                  </a:lnTo>
                  <a:lnTo>
                    <a:pt x="659" y="193"/>
                  </a:lnTo>
                  <a:lnTo>
                    <a:pt x="600" y="195"/>
                  </a:lnTo>
                  <a:lnTo>
                    <a:pt x="543" y="189"/>
                  </a:lnTo>
                  <a:lnTo>
                    <a:pt x="494" y="175"/>
                  </a:lnTo>
                  <a:lnTo>
                    <a:pt x="450" y="154"/>
                  </a:lnTo>
                  <a:lnTo>
                    <a:pt x="408" y="123"/>
                  </a:lnTo>
                  <a:lnTo>
                    <a:pt x="377" y="99"/>
                  </a:lnTo>
                  <a:lnTo>
                    <a:pt x="338" y="79"/>
                  </a:lnTo>
                  <a:lnTo>
                    <a:pt x="291" y="64"/>
                  </a:lnTo>
                  <a:lnTo>
                    <a:pt x="251" y="60"/>
                  </a:lnTo>
                  <a:lnTo>
                    <a:pt x="191" y="58"/>
                  </a:lnTo>
                  <a:lnTo>
                    <a:pt x="144" y="67"/>
                  </a:lnTo>
                  <a:lnTo>
                    <a:pt x="96" y="82"/>
                  </a:lnTo>
                  <a:lnTo>
                    <a:pt x="56" y="108"/>
                  </a:lnTo>
                  <a:lnTo>
                    <a:pt x="0" y="157"/>
                  </a:lnTo>
                  <a:lnTo>
                    <a:pt x="5" y="93"/>
                  </a:lnTo>
                </a:path>
              </a:pathLst>
            </a:custGeom>
            <a:solidFill>
              <a:schemeClr val="bg2"/>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en-US"/>
            </a:p>
          </p:txBody>
        </p:sp>
        <p:pic>
          <p:nvPicPr>
            <p:cNvPr id="1034" name="Picture 5"/>
            <p:cNvPicPr>
              <a:picLocks noChangeArrowheads="1"/>
            </p:cNvPicPr>
            <p:nvPr/>
          </p:nvPicPr>
          <p:blipFill>
            <a:blip r:embed="rId15" cstate="print">
              <a:extLst>
                <a:ext uri="{28A0092B-C50C-407E-A947-70E740481C1C}">
                  <a14:useLocalDpi xmlns:a14="http://schemas.microsoft.com/office/drawing/2010/main"/>
                </a:ext>
              </a:extLst>
            </a:blip>
            <a:srcRect/>
            <a:stretch>
              <a:fillRect/>
            </a:stretch>
          </p:blipFill>
          <p:spPr bwMode="auto">
            <a:xfrm>
              <a:off x="0" y="996"/>
              <a:ext cx="2766" cy="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27" name="Rectangle 6"/>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smtClean="0"/>
              <a:t>Click to edit Master title style</a:t>
            </a:r>
          </a:p>
        </p:txBody>
      </p:sp>
      <p:sp>
        <p:nvSpPr>
          <p:cNvPr id="1028" name="Rectangle 7"/>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056" name="Rectangle 8"/>
          <p:cNvSpPr>
            <a:spLocks noGrp="1" noChangeArrowheads="1"/>
          </p:cNvSpPr>
          <p:nvPr>
            <p:ph type="dt" sz="half" idx="2"/>
          </p:nvPr>
        </p:nvSpPr>
        <p:spPr bwMode="auto">
          <a:xfrm>
            <a:off x="685800" y="6248400"/>
            <a:ext cx="19050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eaLnBrk="0" hangingPunct="0">
              <a:spcBef>
                <a:spcPct val="50000"/>
              </a:spcBef>
              <a:defRPr sz="1400"/>
            </a:lvl1pPr>
          </a:lstStyle>
          <a:p>
            <a:pPr>
              <a:defRPr/>
            </a:pPr>
            <a:endParaRPr lang="en-US" altLang="en-US"/>
          </a:p>
        </p:txBody>
      </p:sp>
      <p:sp>
        <p:nvSpPr>
          <p:cNvPr id="2057" name="Rectangle 9"/>
          <p:cNvSpPr>
            <a:spLocks noGrp="1" noChangeArrowheads="1"/>
          </p:cNvSpPr>
          <p:nvPr>
            <p:ph type="ftr" sz="quarter" idx="3"/>
          </p:nvPr>
        </p:nvSpPr>
        <p:spPr bwMode="auto">
          <a:xfrm>
            <a:off x="3124200" y="6248400"/>
            <a:ext cx="28956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ctr" eaLnBrk="0" hangingPunct="0">
              <a:spcBef>
                <a:spcPct val="50000"/>
              </a:spcBef>
              <a:defRPr sz="1400"/>
            </a:lvl1pPr>
          </a:lstStyle>
          <a:p>
            <a:pPr>
              <a:defRPr/>
            </a:pPr>
            <a:endParaRPr lang="en-US" altLang="en-US"/>
          </a:p>
        </p:txBody>
      </p:sp>
      <p:sp>
        <p:nvSpPr>
          <p:cNvPr id="2058" name="Rectangle 10"/>
          <p:cNvSpPr>
            <a:spLocks noGrp="1" noChangeArrowheads="1"/>
          </p:cNvSpPr>
          <p:nvPr>
            <p:ph type="sldNum" sz="quarter" idx="4"/>
          </p:nvPr>
        </p:nvSpPr>
        <p:spPr bwMode="auto">
          <a:xfrm>
            <a:off x="6553200" y="6248400"/>
            <a:ext cx="19050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eaLnBrk="0" hangingPunct="0">
              <a:spcBef>
                <a:spcPct val="50000"/>
              </a:spcBef>
              <a:defRPr sz="1400"/>
            </a:lvl1pPr>
          </a:lstStyle>
          <a:p>
            <a:pPr>
              <a:defRPr/>
            </a:pPr>
            <a:fld id="{19926846-BB52-4830-970B-C15705B79EA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709"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defRPr>
      </a:lvl2pPr>
      <a:lvl3pPr algn="ctr" rtl="0" eaLnBrk="0" fontAlgn="base" hangingPunct="0">
        <a:spcBef>
          <a:spcPct val="0"/>
        </a:spcBef>
        <a:spcAft>
          <a:spcPct val="0"/>
        </a:spcAft>
        <a:defRPr kumimoji="1" sz="4400">
          <a:solidFill>
            <a:schemeClr val="tx2"/>
          </a:solidFill>
          <a:latin typeface="Times New Roman" pitchFamily="18" charset="0"/>
        </a:defRPr>
      </a:lvl3pPr>
      <a:lvl4pPr algn="ctr" rtl="0" eaLnBrk="0" fontAlgn="base" hangingPunct="0">
        <a:spcBef>
          <a:spcPct val="0"/>
        </a:spcBef>
        <a:spcAft>
          <a:spcPct val="0"/>
        </a:spcAft>
        <a:defRPr kumimoji="1" sz="4400">
          <a:solidFill>
            <a:schemeClr val="tx2"/>
          </a:solidFill>
          <a:latin typeface="Times New Roman" pitchFamily="18" charset="0"/>
        </a:defRPr>
      </a:lvl4pPr>
      <a:lvl5pPr algn="ctr" rtl="0" eaLnBrk="0" fontAlgn="base" hangingPunct="0">
        <a:spcBef>
          <a:spcPct val="0"/>
        </a:spcBef>
        <a:spcAft>
          <a:spcPct val="0"/>
        </a:spcAft>
        <a:defRPr kumimoji="1" sz="4400">
          <a:solidFill>
            <a:schemeClr val="tx2"/>
          </a:solidFill>
          <a:latin typeface="Times New Roman" pitchFamily="18" charset="0"/>
        </a:defRPr>
      </a:lvl5pPr>
      <a:lvl6pPr marL="457200" algn="ctr" rtl="0" eaLnBrk="1" fontAlgn="base" hangingPunct="1">
        <a:spcBef>
          <a:spcPct val="0"/>
        </a:spcBef>
        <a:spcAft>
          <a:spcPct val="0"/>
        </a:spcAft>
        <a:defRPr kumimoji="1" sz="4400">
          <a:solidFill>
            <a:schemeClr val="tx2"/>
          </a:solidFill>
          <a:latin typeface="Times New Roman" pitchFamily="18" charset="0"/>
        </a:defRPr>
      </a:lvl6pPr>
      <a:lvl7pPr marL="914400" algn="ctr" rtl="0" eaLnBrk="1" fontAlgn="base" hangingPunct="1">
        <a:spcBef>
          <a:spcPct val="0"/>
        </a:spcBef>
        <a:spcAft>
          <a:spcPct val="0"/>
        </a:spcAft>
        <a:defRPr kumimoji="1" sz="4400">
          <a:solidFill>
            <a:schemeClr val="tx2"/>
          </a:solidFill>
          <a:latin typeface="Times New Roman" pitchFamily="18" charset="0"/>
        </a:defRPr>
      </a:lvl7pPr>
      <a:lvl8pPr marL="1371600" algn="ctr" rtl="0" eaLnBrk="1" fontAlgn="base" hangingPunct="1">
        <a:spcBef>
          <a:spcPct val="0"/>
        </a:spcBef>
        <a:spcAft>
          <a:spcPct val="0"/>
        </a:spcAft>
        <a:defRPr kumimoji="1" sz="4400">
          <a:solidFill>
            <a:schemeClr val="tx2"/>
          </a:solidFill>
          <a:latin typeface="Times New Roman" pitchFamily="18" charset="0"/>
        </a:defRPr>
      </a:lvl8pPr>
      <a:lvl9pPr marL="1828800" algn="ctr" rtl="0" eaLnBrk="1" fontAlgn="base" hangingPunct="1">
        <a:spcBef>
          <a:spcPct val="0"/>
        </a:spcBef>
        <a:spcAft>
          <a:spcPct val="0"/>
        </a:spcAft>
        <a:defRPr kumimoji="1"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defRPr>
      </a:lvl2pPr>
      <a:lvl3pPr marL="1143000" indent="-228600" algn="l" rtl="0" eaLnBrk="0" fontAlgn="base" hangingPunct="0">
        <a:spcBef>
          <a:spcPct val="20000"/>
        </a:spcBef>
        <a:spcAft>
          <a:spcPct val="0"/>
        </a:spcAft>
        <a:buChar char="•"/>
        <a:defRPr kumimoji="1" sz="2400">
          <a:solidFill>
            <a:schemeClr val="tx1"/>
          </a:solidFill>
          <a:latin typeface="+mn-lt"/>
        </a:defRPr>
      </a:lvl3pPr>
      <a:lvl4pPr marL="1600200" indent="-228600" algn="l" rtl="0" eaLnBrk="0" fontAlgn="base" hangingPunct="0">
        <a:spcBef>
          <a:spcPct val="20000"/>
        </a:spcBef>
        <a:spcAft>
          <a:spcPct val="0"/>
        </a:spcAft>
        <a:buChar char="–"/>
        <a:defRPr kumimoji="1" sz="2000">
          <a:solidFill>
            <a:schemeClr val="tx1"/>
          </a:solidFill>
          <a:latin typeface="+mn-lt"/>
        </a:defRPr>
      </a:lvl4pPr>
      <a:lvl5pPr marL="2057400" indent="-228600" algn="l" rtl="0" eaLnBrk="0" fontAlgn="base" hangingPunct="0">
        <a:spcBef>
          <a:spcPct val="20000"/>
        </a:spcBef>
        <a:spcAft>
          <a:spcPct val="0"/>
        </a:spcAft>
        <a:buChar char="•"/>
        <a:defRPr kumimoji="1" sz="2000">
          <a:solidFill>
            <a:schemeClr val="tx1"/>
          </a:solidFill>
          <a:latin typeface="+mn-lt"/>
        </a:defRPr>
      </a:lvl5pPr>
      <a:lvl6pPr marL="2514600" indent="-228600" algn="l" rtl="0" eaLnBrk="1" fontAlgn="base" hangingPunct="1">
        <a:spcBef>
          <a:spcPct val="20000"/>
        </a:spcBef>
        <a:spcAft>
          <a:spcPct val="0"/>
        </a:spcAft>
        <a:buChar char="•"/>
        <a:defRPr kumimoji="1" sz="2000">
          <a:solidFill>
            <a:schemeClr val="tx1"/>
          </a:solidFill>
          <a:latin typeface="+mn-lt"/>
        </a:defRPr>
      </a:lvl6pPr>
      <a:lvl7pPr marL="2971800" indent="-228600" algn="l" rtl="0" eaLnBrk="1" fontAlgn="base" hangingPunct="1">
        <a:spcBef>
          <a:spcPct val="20000"/>
        </a:spcBef>
        <a:spcAft>
          <a:spcPct val="0"/>
        </a:spcAft>
        <a:buChar char="•"/>
        <a:defRPr kumimoji="1" sz="2000">
          <a:solidFill>
            <a:schemeClr val="tx1"/>
          </a:solidFill>
          <a:latin typeface="+mn-lt"/>
        </a:defRPr>
      </a:lvl7pPr>
      <a:lvl8pPr marL="3429000" indent="-228600" algn="l" rtl="0" eaLnBrk="1" fontAlgn="base" hangingPunct="1">
        <a:spcBef>
          <a:spcPct val="20000"/>
        </a:spcBef>
        <a:spcAft>
          <a:spcPct val="0"/>
        </a:spcAft>
        <a:buChar char="•"/>
        <a:defRPr kumimoji="1" sz="2000">
          <a:solidFill>
            <a:schemeClr val="tx1"/>
          </a:solidFill>
          <a:latin typeface="+mn-lt"/>
        </a:defRPr>
      </a:lvl8pPr>
      <a:lvl9pPr marL="3886200" indent="-228600" algn="l" rtl="0" eaLnBrk="1" fontAlgn="base" hangingPunct="1">
        <a:spcBef>
          <a:spcPct val="20000"/>
        </a:spcBef>
        <a:spcAft>
          <a:spcPct val="0"/>
        </a:spcAft>
        <a:buChar char="•"/>
        <a:defRPr kumimoji="1"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amstat.org/meetings/jsm/2010/onlineprogram/index.cfm?fuseaction=abstract_details&amp;abstractid=307490"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image" Target="../media/image7.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 Id="rId3" Type="http://schemas.openxmlformats.org/officeDocument/2006/relationships/image" Target="../media/image11.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 Id="rId3" Type="http://schemas.openxmlformats.org/officeDocument/2006/relationships/image" Target="../media/image1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 Id="rId3" Type="http://schemas.openxmlformats.org/officeDocument/2006/relationships/image" Target="../media/image1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 Id="rId3"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 Id="rId3" Type="http://schemas.openxmlformats.org/officeDocument/2006/relationships/image" Target="../media/image2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0.png"/></Relationships>
</file>

<file path=ppt/slides/_rels/slide43.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png"/><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3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5.png"/></Relationships>
</file>

<file path=ppt/slides/_rels/slide47.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image" Target="../media/image37.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 Id="rId3" Type="http://schemas.openxmlformats.org/officeDocument/2006/relationships/image" Target="../media/image40.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tiff"/><Relationship Id="rId3" Type="http://schemas.openxmlformats.org/officeDocument/2006/relationships/image" Target="../media/image43.tif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sz="quarter"/>
          </p:nvPr>
        </p:nvSpPr>
        <p:spPr>
          <a:xfrm>
            <a:off x="685800" y="1219200"/>
            <a:ext cx="7772400" cy="1828800"/>
          </a:xfrm>
        </p:spPr>
        <p:txBody>
          <a:bodyPr/>
          <a:lstStyle/>
          <a:p>
            <a:pPr eaLnBrk="1" hangingPunct="1"/>
            <a:r>
              <a:rPr lang="en-US" altLang="en-US" dirty="0" smtClean="0">
                <a:latin typeface="Arial" panose="020B0604020202020204" pitchFamily="34" charset="0"/>
                <a:hlinkClick r:id="rId3" action="ppaction://hlinkfile"/>
              </a:rPr>
              <a:t>Text Mining</a:t>
            </a:r>
            <a:endParaRPr lang="en-US" altLang="en-US" dirty="0" smtClean="0">
              <a:latin typeface="Arial" panose="020B0604020202020204" pitchFamily="34" charset="0"/>
            </a:endParaRPr>
          </a:p>
        </p:txBody>
      </p:sp>
      <p:sp>
        <p:nvSpPr>
          <p:cNvPr id="4099" name="Subtitle 2"/>
          <p:cNvSpPr>
            <a:spLocks noGrp="1"/>
          </p:cNvSpPr>
          <p:nvPr>
            <p:ph type="subTitle" sz="quarter" idx="1"/>
          </p:nvPr>
        </p:nvSpPr>
        <p:spPr>
          <a:xfrm>
            <a:off x="1371600" y="3657600"/>
            <a:ext cx="6400800" cy="1752600"/>
          </a:xfrm>
        </p:spPr>
        <p:txBody>
          <a:bodyPr/>
          <a:lstStyle/>
          <a:p>
            <a:pPr eaLnBrk="1" hangingPunct="1"/>
            <a:r>
              <a:rPr lang="en-US" altLang="en-US" dirty="0" smtClean="0">
                <a:latin typeface="Arial" panose="020B0604020202020204" pitchFamily="34" charset="0"/>
              </a:rPr>
              <a:t>Chong Ho Yu, Ph.D., D. Phil.</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smtClean="0"/>
              <a:t>What is text mining?</a:t>
            </a:r>
          </a:p>
        </p:txBody>
      </p:sp>
      <p:sp>
        <p:nvSpPr>
          <p:cNvPr id="8195" name="Content Placeholder 2"/>
          <p:cNvSpPr>
            <a:spLocks noGrp="1"/>
          </p:cNvSpPr>
          <p:nvPr>
            <p:ph idx="1"/>
          </p:nvPr>
        </p:nvSpPr>
        <p:spPr>
          <a:xfrm>
            <a:off x="2895600" y="1828800"/>
            <a:ext cx="5562600" cy="4267200"/>
          </a:xfrm>
        </p:spPr>
        <p:txBody>
          <a:bodyPr/>
          <a:lstStyle/>
          <a:p>
            <a:r>
              <a:rPr lang="en-US" altLang="en-US" sz="2800" dirty="0"/>
              <a:t>Also known as </a:t>
            </a:r>
            <a:r>
              <a:rPr lang="en-US" altLang="en-US" sz="2800" dirty="0">
                <a:solidFill>
                  <a:srgbClr val="FF0000"/>
                </a:solidFill>
              </a:rPr>
              <a:t>text analytic</a:t>
            </a:r>
            <a:r>
              <a:rPr lang="en-US" altLang="en-US" sz="2800" dirty="0" smtClean="0"/>
              <a:t>.</a:t>
            </a:r>
          </a:p>
          <a:p>
            <a:r>
              <a:rPr lang="en-US" altLang="en-US" sz="2800" dirty="0" smtClean="0"/>
              <a:t>A process of </a:t>
            </a:r>
            <a:r>
              <a:rPr lang="en-US" altLang="en-US" sz="2800" dirty="0" smtClean="0">
                <a:solidFill>
                  <a:srgbClr val="FF0000"/>
                </a:solidFill>
              </a:rPr>
              <a:t>extracting</a:t>
            </a:r>
            <a:r>
              <a:rPr lang="en-US" altLang="en-US" sz="2800" dirty="0" smtClean="0"/>
              <a:t> useful information from document collections through the identification and </a:t>
            </a:r>
            <a:r>
              <a:rPr lang="en-US" altLang="en-US" sz="2800" dirty="0" smtClean="0">
                <a:solidFill>
                  <a:srgbClr val="FF0000"/>
                </a:solidFill>
              </a:rPr>
              <a:t>exploration</a:t>
            </a:r>
            <a:r>
              <a:rPr lang="en-US" altLang="en-US" sz="2800" dirty="0" smtClean="0"/>
              <a:t> of interesting </a:t>
            </a:r>
            <a:r>
              <a:rPr lang="en-US" altLang="en-US" sz="2800" dirty="0" smtClean="0">
                <a:solidFill>
                  <a:srgbClr val="FF0000"/>
                </a:solidFill>
              </a:rPr>
              <a:t>patterns</a:t>
            </a:r>
            <a:r>
              <a:rPr lang="en-US" altLang="en-US" sz="2800" dirty="0" smtClean="0"/>
              <a:t> (Feldman &amp; Sanger, 2007). </a:t>
            </a:r>
          </a:p>
        </p:txBody>
      </p:sp>
      <p:pic>
        <p:nvPicPr>
          <p:cNvPr id="8196" name="Picture 2" descr="Man carrying documents"/>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09600" y="2057400"/>
            <a:ext cx="205105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67242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lang="en-US" altLang="en-US" smtClean="0"/>
              <a:t>What is text mining?</a:t>
            </a:r>
          </a:p>
        </p:txBody>
      </p:sp>
      <p:sp>
        <p:nvSpPr>
          <p:cNvPr id="9219" name="Content Placeholder 2"/>
          <p:cNvSpPr>
            <a:spLocks noGrp="1"/>
          </p:cNvSpPr>
          <p:nvPr>
            <p:ph idx="1"/>
          </p:nvPr>
        </p:nvSpPr>
        <p:spPr>
          <a:xfrm>
            <a:off x="304800" y="1752600"/>
            <a:ext cx="8610600" cy="4114800"/>
          </a:xfrm>
        </p:spPr>
        <p:txBody>
          <a:bodyPr/>
          <a:lstStyle/>
          <a:p>
            <a:r>
              <a:rPr lang="en-US" altLang="en-US" sz="2400" dirty="0"/>
              <a:t>While data mining is often used to analyze structured data, which is a small percentage of existing data sources, text mining is the ideal tool for tapping into under-utilized, </a:t>
            </a:r>
            <a:r>
              <a:rPr lang="en-US" altLang="en-US" sz="2400" dirty="0">
                <a:solidFill>
                  <a:srgbClr val="FF0000"/>
                </a:solidFill>
              </a:rPr>
              <a:t>unstructured data</a:t>
            </a:r>
            <a:r>
              <a:rPr lang="en-US" altLang="en-US" sz="2400" dirty="0" smtClean="0"/>
              <a:t>.</a:t>
            </a:r>
          </a:p>
          <a:p>
            <a:r>
              <a:rPr lang="en-US" altLang="en-US" sz="2400" dirty="0" smtClean="0"/>
              <a:t>Difference: numeric data vs</a:t>
            </a:r>
            <a:r>
              <a:rPr lang="en-US" altLang="en-US" sz="2400" dirty="0"/>
              <a:t>. </a:t>
            </a:r>
            <a:r>
              <a:rPr lang="en-US" altLang="en-US" sz="2400" dirty="0" smtClean="0"/>
              <a:t>textual </a:t>
            </a:r>
            <a:r>
              <a:rPr lang="en-US" altLang="en-US" sz="2400" dirty="0"/>
              <a:t>data</a:t>
            </a:r>
          </a:p>
          <a:p>
            <a:r>
              <a:rPr lang="en-US" altLang="en-US" sz="2400" dirty="0"/>
              <a:t>Same principles</a:t>
            </a:r>
          </a:p>
          <a:p>
            <a:pPr lvl="1" eaLnBrk="1" hangingPunct="1"/>
            <a:r>
              <a:rPr lang="en-US" altLang="en-US" sz="2000" dirty="0" smtClean="0"/>
              <a:t>Extraction (mining)</a:t>
            </a:r>
          </a:p>
          <a:p>
            <a:pPr lvl="1" eaLnBrk="1" hangingPunct="1"/>
            <a:r>
              <a:rPr lang="en-US" altLang="en-US" sz="2000" dirty="0" smtClean="0"/>
              <a:t>Exploration</a:t>
            </a:r>
          </a:p>
          <a:p>
            <a:pPr lvl="1" eaLnBrk="1" hangingPunct="1"/>
            <a:r>
              <a:rPr lang="en-US" altLang="en-US" sz="2000" dirty="0" smtClean="0"/>
              <a:t>Pattern seeking</a:t>
            </a:r>
          </a:p>
          <a:p>
            <a:pPr eaLnBrk="1" hangingPunct="1"/>
            <a:r>
              <a:rPr lang="en-US" altLang="en-US" sz="2400" dirty="0" smtClean="0"/>
              <a:t>You! yes, you created textual data everyday! Whenever you send emails and post messages on your </a:t>
            </a:r>
            <a:r>
              <a:rPr lang="en-US" altLang="en-US" sz="2400" dirty="0" err="1" smtClean="0"/>
              <a:t>FaceBook</a:t>
            </a:r>
            <a:r>
              <a:rPr lang="en-US" altLang="en-US" sz="2400" dirty="0" smtClean="0"/>
              <a:t> or blog, these become data! And we have tons of back data (historical archives)</a:t>
            </a:r>
          </a:p>
        </p:txBody>
      </p:sp>
    </p:spTree>
    <p:extLst>
      <p:ext uri="{BB962C8B-B14F-4D97-AF65-F5344CB8AC3E}">
        <p14:creationId xmlns:p14="http://schemas.microsoft.com/office/powerpoint/2010/main" val="41046552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677863" y="304800"/>
            <a:ext cx="5037137" cy="1143000"/>
          </a:xfrm>
        </p:spPr>
        <p:txBody>
          <a:bodyPr/>
          <a:lstStyle/>
          <a:p>
            <a:r>
              <a:rPr lang="en-US" altLang="en-US" smtClean="0"/>
              <a:t>Question 1</a:t>
            </a:r>
          </a:p>
        </p:txBody>
      </p:sp>
      <p:sp>
        <p:nvSpPr>
          <p:cNvPr id="6147" name="Content Placeholder 2"/>
          <p:cNvSpPr>
            <a:spLocks noGrp="1"/>
          </p:cNvSpPr>
          <p:nvPr>
            <p:ph idx="1"/>
          </p:nvPr>
        </p:nvSpPr>
        <p:spPr>
          <a:xfrm>
            <a:off x="457200" y="1320800"/>
            <a:ext cx="5867400" cy="4343400"/>
          </a:xfrm>
        </p:spPr>
        <p:txBody>
          <a:bodyPr/>
          <a:lstStyle/>
          <a:p>
            <a:r>
              <a:rPr lang="en-US" altLang="en-US" sz="2800" dirty="0" smtClean="0"/>
              <a:t>Some scholars argue that America is not a Christian nation in the sense that the Christian belief is not the foundational ideology shared by our founding fathers. </a:t>
            </a:r>
          </a:p>
          <a:p>
            <a:r>
              <a:rPr lang="en-US" altLang="en-US" sz="2800" dirty="0" smtClean="0"/>
              <a:t>Indeed several founding fathers and influential figures are </a:t>
            </a:r>
            <a:r>
              <a:rPr lang="en-US" altLang="en-US" sz="2800" dirty="0" smtClean="0">
                <a:solidFill>
                  <a:srgbClr val="FF0000"/>
                </a:solidFill>
              </a:rPr>
              <a:t>deists</a:t>
            </a:r>
            <a:r>
              <a:rPr lang="en-US" altLang="en-US" sz="2800" dirty="0" smtClean="0"/>
              <a:t>, such as Thomas Jefferson and Thomas Paine.</a:t>
            </a:r>
          </a:p>
          <a:p>
            <a:r>
              <a:rPr lang="en-US" altLang="en-US" sz="2800" dirty="0" smtClean="0"/>
              <a:t>How can you respond to this question?</a:t>
            </a:r>
          </a:p>
        </p:txBody>
      </p:sp>
      <p:pic>
        <p:nvPicPr>
          <p:cNvPr id="6148" name="Picture 2" descr="https://www.senate.gov/artandhistory/art/resources/graphic/xlarge/31_00006.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553200" y="685800"/>
            <a:ext cx="2209800"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4" descr="http://upload.wikimedia.org/wikipedia/commons/c/cb/Thomas_Paine_by_Matthew_Pratt,_1785-95.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553200" y="3657600"/>
            <a:ext cx="2209800" cy="283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0" y="329418"/>
            <a:ext cx="9144000" cy="6199163"/>
          </a:xfrm>
          <a:prstGeom prst="rect">
            <a:avLst/>
          </a:prstGeom>
        </p:spPr>
      </p:pic>
    </p:spTree>
    <p:extLst>
      <p:ext uri="{BB962C8B-B14F-4D97-AF65-F5344CB8AC3E}">
        <p14:creationId xmlns:p14="http://schemas.microsoft.com/office/powerpoint/2010/main" val="10335088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smtClean="0"/>
              <a:t>Question 2</a:t>
            </a:r>
          </a:p>
        </p:txBody>
      </p:sp>
      <p:sp>
        <p:nvSpPr>
          <p:cNvPr id="7171" name="Content Placeholder 2"/>
          <p:cNvSpPr>
            <a:spLocks noGrp="1"/>
          </p:cNvSpPr>
          <p:nvPr>
            <p:ph idx="1"/>
          </p:nvPr>
        </p:nvSpPr>
        <p:spPr>
          <a:xfrm>
            <a:off x="685800" y="1981200"/>
            <a:ext cx="3581400" cy="4114800"/>
          </a:xfrm>
        </p:spPr>
        <p:txBody>
          <a:bodyPr/>
          <a:lstStyle/>
          <a:p>
            <a:r>
              <a:rPr lang="en-US" altLang="en-US" dirty="0" smtClean="0"/>
              <a:t>How is American idols related to text mining?</a:t>
            </a:r>
          </a:p>
          <a:p>
            <a:r>
              <a:rPr lang="en-US" altLang="en-US" dirty="0" smtClean="0"/>
              <a:t>May 2010 show</a:t>
            </a:r>
          </a:p>
          <a:p>
            <a:r>
              <a:rPr lang="en-US" altLang="en-US" dirty="0" smtClean="0"/>
              <a:t>23 million viewers</a:t>
            </a:r>
          </a:p>
          <a:p>
            <a:r>
              <a:rPr lang="en-US" altLang="en-US" dirty="0" smtClean="0"/>
              <a:t>Who will be the winner?</a:t>
            </a:r>
          </a:p>
        </p:txBody>
      </p:sp>
      <p:pic>
        <p:nvPicPr>
          <p:cNvPr id="7172" name="Picture 2" descr="http://t2.gstatic.com/images?q=tbn:ANd9GcS6L7I0wCnDNzDH2cwqIHbgoEMIXnv3LKYUCmeF8iWPPCkZHlZH"/>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800600" y="2027238"/>
            <a:ext cx="28956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dirty="0" smtClean="0"/>
              <a:t>Text mining predicted winner</a:t>
            </a:r>
          </a:p>
        </p:txBody>
      </p:sp>
      <p:sp>
        <p:nvSpPr>
          <p:cNvPr id="7171" name="Content Placeholder 2"/>
          <p:cNvSpPr>
            <a:spLocks noGrp="1"/>
          </p:cNvSpPr>
          <p:nvPr>
            <p:ph idx="1"/>
          </p:nvPr>
        </p:nvSpPr>
        <p:spPr>
          <a:xfrm>
            <a:off x="685800" y="1981200"/>
            <a:ext cx="4876800" cy="4114800"/>
          </a:xfrm>
        </p:spPr>
        <p:txBody>
          <a:bodyPr/>
          <a:lstStyle/>
          <a:p>
            <a:r>
              <a:rPr lang="en-US" altLang="en-US" sz="2800" dirty="0" smtClean="0"/>
              <a:t>MTV.com: “American idol’ Finale: Lee </a:t>
            </a:r>
            <a:r>
              <a:rPr lang="en-US" altLang="en-US" sz="2800" dirty="0" err="1" smtClean="0"/>
              <a:t>DeWyze</a:t>
            </a:r>
            <a:r>
              <a:rPr lang="en-US" altLang="en-US" sz="2800" dirty="0" smtClean="0"/>
              <a:t> upsets Crystal Bowersox”</a:t>
            </a:r>
          </a:p>
          <a:p>
            <a:r>
              <a:rPr lang="en-US" altLang="en-US" sz="2800" dirty="0" smtClean="0"/>
              <a:t>But text miners saw it coming without polling data.</a:t>
            </a:r>
          </a:p>
          <a:p>
            <a:r>
              <a:rPr lang="en-US" altLang="en-US" sz="2800" dirty="0" smtClean="0"/>
              <a:t>They monitored social media and conducted sentiment analysis (will be discussed later)</a:t>
            </a:r>
          </a:p>
        </p:txBody>
      </p:sp>
      <p:pic>
        <p:nvPicPr>
          <p:cNvPr id="7172" name="Picture 2" descr="http://t2.gstatic.com/images?q=tbn:ANd9GcS6L7I0wCnDNzDH2cwqIHbgoEMIXnv3LKYUCmeF8iWPPCkZHlZH"/>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791200" y="1981840"/>
            <a:ext cx="28956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48304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685800" y="457200"/>
            <a:ext cx="3352800" cy="1143000"/>
          </a:xfrm>
        </p:spPr>
        <p:txBody>
          <a:bodyPr/>
          <a:lstStyle/>
          <a:p>
            <a:r>
              <a:rPr lang="en-US" altLang="en-US" dirty="0" smtClean="0"/>
              <a:t>Question 3</a:t>
            </a:r>
          </a:p>
        </p:txBody>
      </p:sp>
      <p:sp>
        <p:nvSpPr>
          <p:cNvPr id="11267" name="Content Placeholder 2"/>
          <p:cNvSpPr>
            <a:spLocks noGrp="1"/>
          </p:cNvSpPr>
          <p:nvPr>
            <p:ph idx="1"/>
          </p:nvPr>
        </p:nvSpPr>
        <p:spPr>
          <a:xfrm>
            <a:off x="419100" y="1752600"/>
            <a:ext cx="4305300" cy="4114800"/>
          </a:xfrm>
        </p:spPr>
        <p:txBody>
          <a:bodyPr/>
          <a:lstStyle/>
          <a:p>
            <a:r>
              <a:rPr lang="en-US" altLang="en-US" sz="2800" dirty="0"/>
              <a:t>How is </a:t>
            </a:r>
            <a:r>
              <a:rPr lang="en-US" altLang="en-US" sz="2800" dirty="0">
                <a:solidFill>
                  <a:srgbClr val="FF0000"/>
                </a:solidFill>
              </a:rPr>
              <a:t>anti-terrorism</a:t>
            </a:r>
            <a:r>
              <a:rPr lang="en-US" altLang="en-US" sz="2800" dirty="0"/>
              <a:t> </a:t>
            </a:r>
            <a:br>
              <a:rPr lang="en-US" altLang="en-US" sz="2800" dirty="0"/>
            </a:br>
            <a:r>
              <a:rPr lang="en-US" altLang="en-US" sz="2800" dirty="0"/>
              <a:t>related to text mining?</a:t>
            </a:r>
          </a:p>
          <a:p>
            <a:r>
              <a:rPr lang="en-US" altLang="en-US" sz="2800" dirty="0" smtClean="0"/>
              <a:t>NSA veteran William Benny estimates that NSA had collected between 15 and 20 trillion transactions in 11 years. </a:t>
            </a:r>
          </a:p>
          <a:p>
            <a:r>
              <a:rPr lang="en-US" altLang="en-US" sz="2800" dirty="0" smtClean="0"/>
              <a:t>Big brother is watching you!</a:t>
            </a:r>
          </a:p>
        </p:txBody>
      </p:sp>
      <p:pic>
        <p:nvPicPr>
          <p:cNvPr id="11268" name="Picture 2" descr="http://si.wsj.net/public/resources/images/P1-BM791_NSA_D_20130820190606.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058319" y="685800"/>
            <a:ext cx="3735388" cy="4191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52" name="Picture 4" descr="Image result for big brother is watchi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572000" y="5054599"/>
            <a:ext cx="3372349" cy="1584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3191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altLang="en-US" smtClean="0"/>
              <a:t>How is anti-terrorism </a:t>
            </a:r>
            <a:br>
              <a:rPr lang="en-US" altLang="en-US" smtClean="0"/>
            </a:br>
            <a:r>
              <a:rPr lang="en-US" altLang="en-US" smtClean="0"/>
              <a:t>related to text mining?</a:t>
            </a:r>
          </a:p>
        </p:txBody>
      </p:sp>
      <p:sp>
        <p:nvSpPr>
          <p:cNvPr id="12291" name="Content Placeholder 2"/>
          <p:cNvSpPr>
            <a:spLocks noGrp="1"/>
          </p:cNvSpPr>
          <p:nvPr>
            <p:ph idx="1"/>
          </p:nvPr>
        </p:nvSpPr>
        <p:spPr>
          <a:xfrm>
            <a:off x="457200" y="2086429"/>
            <a:ext cx="4038600" cy="4564063"/>
          </a:xfrm>
        </p:spPr>
        <p:txBody>
          <a:bodyPr/>
          <a:lstStyle/>
          <a:p>
            <a:r>
              <a:rPr lang="en-US" altLang="en-US" sz="2800" dirty="0" smtClean="0"/>
              <a:t>DoD funded ASU researchers to study the messages posted by Islamists.</a:t>
            </a:r>
          </a:p>
          <a:p>
            <a:r>
              <a:rPr lang="en-US" altLang="en-US" sz="2800" dirty="0" smtClean="0"/>
              <a:t>They concluded that verses extremists cite from the Quran do not emphasize conquest of infidels. </a:t>
            </a:r>
          </a:p>
          <a:p>
            <a:endParaRPr lang="en-US" altLang="en-US" dirty="0" smtClean="0"/>
          </a:p>
        </p:txBody>
      </p:sp>
      <p:pic>
        <p:nvPicPr>
          <p:cNvPr id="12292" name="Picture 3"/>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719100" y="2133599"/>
            <a:ext cx="3815300" cy="4431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04239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685800" y="533400"/>
            <a:ext cx="7772400" cy="1143000"/>
          </a:xfrm>
        </p:spPr>
        <p:txBody>
          <a:bodyPr/>
          <a:lstStyle/>
          <a:p>
            <a:r>
              <a:rPr lang="en-US" altLang="en-US" smtClean="0"/>
              <a:t>The forerunners of TM</a:t>
            </a:r>
          </a:p>
        </p:txBody>
      </p:sp>
      <p:sp>
        <p:nvSpPr>
          <p:cNvPr id="13315" name="Content Placeholder 2"/>
          <p:cNvSpPr>
            <a:spLocks noGrp="1"/>
          </p:cNvSpPr>
          <p:nvPr>
            <p:ph idx="1"/>
          </p:nvPr>
        </p:nvSpPr>
        <p:spPr>
          <a:xfrm>
            <a:off x="515938" y="1905000"/>
            <a:ext cx="8112125" cy="4114800"/>
          </a:xfrm>
        </p:spPr>
        <p:txBody>
          <a:bodyPr/>
          <a:lstStyle/>
          <a:p>
            <a:r>
              <a:rPr lang="en-US" altLang="en-US" sz="2800" dirty="0" smtClean="0"/>
              <a:t>TM is not entirely new.</a:t>
            </a:r>
          </a:p>
          <a:p>
            <a:r>
              <a:rPr lang="en-US" altLang="en-US" sz="2800" dirty="0" smtClean="0"/>
              <a:t>Qualitative researchers have been doing </a:t>
            </a:r>
            <a:r>
              <a:rPr lang="en-US" altLang="en-US" sz="2800" dirty="0" smtClean="0">
                <a:solidFill>
                  <a:srgbClr val="FF0000"/>
                </a:solidFill>
              </a:rPr>
              <a:t>content analysis </a:t>
            </a:r>
            <a:r>
              <a:rPr lang="en-US" altLang="en-US" sz="2800" dirty="0" smtClean="0"/>
              <a:t>and </a:t>
            </a:r>
            <a:r>
              <a:rPr lang="en-US" altLang="en-US" sz="2800" dirty="0" smtClean="0">
                <a:solidFill>
                  <a:srgbClr val="FF0000"/>
                </a:solidFill>
              </a:rPr>
              <a:t>grounded theory </a:t>
            </a:r>
          </a:p>
          <a:p>
            <a:r>
              <a:rPr lang="en-US" altLang="en-US" sz="2800" dirty="0" smtClean="0"/>
              <a:t>Yu, C. H. &amp; Marcus-Mendoza, S. (1993). Attitudes of correctional staff. In B. R. Fletcher, L. D. Shaver, &amp; D. G. Moon (Eds.), </a:t>
            </a:r>
            <a:r>
              <a:rPr lang="en-US" altLang="en-US" sz="2800" i="1" dirty="0" smtClean="0"/>
              <a:t>Women prisoners: A forgotten population </a:t>
            </a:r>
            <a:r>
              <a:rPr lang="en-US" altLang="en-US" sz="2800" dirty="0" smtClean="0"/>
              <a:t>(pp.111-118). Westport, Connecticut: </a:t>
            </a:r>
            <a:r>
              <a:rPr lang="en-US" altLang="en-US" sz="2800" dirty="0" err="1" smtClean="0"/>
              <a:t>Praeger</a:t>
            </a:r>
            <a:r>
              <a:rPr lang="en-US" altLang="en-US" sz="2800" dirty="0" smtClean="0"/>
              <a:t>.</a:t>
            </a:r>
          </a:p>
          <a:p>
            <a:endParaRPr lang="en-US" altLang="en-US"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685800" y="609600"/>
            <a:ext cx="4495800" cy="1143000"/>
          </a:xfrm>
        </p:spPr>
        <p:txBody>
          <a:bodyPr/>
          <a:lstStyle/>
          <a:p>
            <a:r>
              <a:rPr lang="en-US" altLang="en-US" smtClean="0"/>
              <a:t>Qualitative method</a:t>
            </a:r>
          </a:p>
        </p:txBody>
      </p:sp>
      <p:sp>
        <p:nvSpPr>
          <p:cNvPr id="14339" name="Content Placeholder 2"/>
          <p:cNvSpPr>
            <a:spLocks noGrp="1"/>
          </p:cNvSpPr>
          <p:nvPr>
            <p:ph idx="1"/>
          </p:nvPr>
        </p:nvSpPr>
        <p:spPr>
          <a:xfrm>
            <a:off x="381000" y="1763713"/>
            <a:ext cx="6324600" cy="4114800"/>
          </a:xfrm>
        </p:spPr>
        <p:txBody>
          <a:bodyPr/>
          <a:lstStyle/>
          <a:p>
            <a:r>
              <a:rPr lang="en-US" altLang="en-US" dirty="0" smtClean="0"/>
              <a:t>Classify how correctional officers perceive the objective of imprisonment by reading their responses to open-ended questions.</a:t>
            </a:r>
          </a:p>
          <a:p>
            <a:pPr lvl="1"/>
            <a:r>
              <a:rPr lang="en-US" altLang="en-US" dirty="0" smtClean="0"/>
              <a:t>Retribution</a:t>
            </a:r>
          </a:p>
          <a:p>
            <a:pPr lvl="1"/>
            <a:r>
              <a:rPr lang="en-US" altLang="en-US" dirty="0" smtClean="0"/>
              <a:t>Deterrence</a:t>
            </a:r>
          </a:p>
          <a:p>
            <a:pPr lvl="1"/>
            <a:r>
              <a:rPr lang="en-US" altLang="en-US" dirty="0" smtClean="0"/>
              <a:t>Rehabilitation/restoration</a:t>
            </a:r>
          </a:p>
          <a:p>
            <a:r>
              <a:rPr lang="en-US" altLang="en-US" dirty="0" smtClean="0"/>
              <a:t>This is </a:t>
            </a:r>
            <a:r>
              <a:rPr lang="en-US" altLang="en-US" dirty="0" smtClean="0">
                <a:solidFill>
                  <a:srgbClr val="FF0000"/>
                </a:solidFill>
              </a:rPr>
              <a:t>tedious</a:t>
            </a:r>
            <a:r>
              <a:rPr lang="en-US" altLang="en-US" dirty="0" smtClean="0"/>
              <a:t> to read through the documents! Today we have AI! </a:t>
            </a:r>
          </a:p>
          <a:p>
            <a:endParaRPr lang="en-US" altLang="en-US" dirty="0" smtClean="0"/>
          </a:p>
        </p:txBody>
      </p:sp>
      <p:pic>
        <p:nvPicPr>
          <p:cNvPr id="14340" name="Picture 2" descr="http://t2.gstatic.com/images?q=tbn:ANd9GcTofivC8UxSZEjc1Bexkn6WIyyUCoNXnad_kum7y7XZLmYVRrtS"/>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705600" y="958850"/>
            <a:ext cx="2192338" cy="292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6" descr="http://images.sodahead.com/polls/003583907/1212234980_576125_10151486125799730_1312234180_n_xlarge.jpe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705600" y="4208463"/>
            <a:ext cx="2192338" cy="219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685800" y="381000"/>
            <a:ext cx="7772400" cy="1143000"/>
          </a:xfrm>
        </p:spPr>
        <p:txBody>
          <a:bodyPr/>
          <a:lstStyle/>
          <a:p>
            <a:pPr eaLnBrk="1" hangingPunct="1"/>
            <a:r>
              <a:rPr lang="en-US" altLang="en-US" smtClean="0"/>
              <a:t>Artificial intelligence</a:t>
            </a:r>
          </a:p>
        </p:txBody>
      </p:sp>
      <p:sp>
        <p:nvSpPr>
          <p:cNvPr id="15363" name="Content Placeholder 2"/>
          <p:cNvSpPr>
            <a:spLocks noGrp="1"/>
          </p:cNvSpPr>
          <p:nvPr>
            <p:ph idx="1"/>
          </p:nvPr>
        </p:nvSpPr>
        <p:spPr>
          <a:xfrm>
            <a:off x="304800" y="1552575"/>
            <a:ext cx="5410200" cy="4343400"/>
          </a:xfrm>
        </p:spPr>
        <p:txBody>
          <a:bodyPr/>
          <a:lstStyle/>
          <a:p>
            <a:pPr eaLnBrk="1" hangingPunct="1"/>
            <a:r>
              <a:rPr lang="en-US" altLang="en-US" sz="2800" dirty="0" smtClean="0"/>
              <a:t>TM utilizes the technology of </a:t>
            </a:r>
            <a:r>
              <a:rPr lang="en-US" altLang="en-US" sz="2800" dirty="0" smtClean="0">
                <a:solidFill>
                  <a:srgbClr val="FF0000"/>
                </a:solidFill>
              </a:rPr>
              <a:t>natural language processing</a:t>
            </a:r>
            <a:r>
              <a:rPr lang="en-US" altLang="en-US" sz="2800" dirty="0" smtClean="0"/>
              <a:t>, a subfield of artificial intelligence (AI) &amp; </a:t>
            </a:r>
            <a:r>
              <a:rPr lang="en-US" altLang="en-US" sz="2800" dirty="0" smtClean="0">
                <a:solidFill>
                  <a:srgbClr val="FF0000"/>
                </a:solidFill>
              </a:rPr>
              <a:t>computational linguistics</a:t>
            </a:r>
            <a:r>
              <a:rPr lang="en-US" altLang="en-US" sz="2800" dirty="0" smtClean="0"/>
              <a:t>.</a:t>
            </a:r>
          </a:p>
          <a:p>
            <a:pPr eaLnBrk="1" hangingPunct="1"/>
            <a:r>
              <a:rPr lang="en-US" altLang="en-US" sz="2800" dirty="0" smtClean="0"/>
              <a:t>Why do we need natural language processing in data mining?</a:t>
            </a:r>
          </a:p>
          <a:p>
            <a:pPr eaLnBrk="1" hangingPunct="1"/>
            <a:r>
              <a:rPr lang="en-US" altLang="en-US" sz="2800" dirty="0" smtClean="0"/>
              <a:t>The software app must be smart enough to understand the context.</a:t>
            </a:r>
          </a:p>
        </p:txBody>
      </p:sp>
      <p:pic>
        <p:nvPicPr>
          <p:cNvPr id="15364" name="Picture 2" descr="http://www.creative-wisdom.com/computer/lisp/rc2.jpe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943600" y="1552575"/>
            <a:ext cx="2962275" cy="355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311727" y="409574"/>
            <a:ext cx="7467600" cy="1143000"/>
          </a:xfrm>
        </p:spPr>
        <p:txBody>
          <a:bodyPr/>
          <a:lstStyle/>
          <a:p>
            <a:pPr eaLnBrk="1" hangingPunct="1"/>
            <a:r>
              <a:rPr lang="en-US" altLang="en-US" dirty="0" smtClean="0"/>
              <a:t>Natural Language Processing</a:t>
            </a:r>
          </a:p>
        </p:txBody>
      </p:sp>
      <p:sp>
        <p:nvSpPr>
          <p:cNvPr id="15363" name="Content Placeholder 2"/>
          <p:cNvSpPr>
            <a:spLocks noGrp="1"/>
          </p:cNvSpPr>
          <p:nvPr>
            <p:ph idx="1"/>
          </p:nvPr>
        </p:nvSpPr>
        <p:spPr>
          <a:xfrm>
            <a:off x="311727" y="1552574"/>
            <a:ext cx="8382000" cy="4772025"/>
          </a:xfrm>
        </p:spPr>
        <p:txBody>
          <a:bodyPr/>
          <a:lstStyle/>
          <a:p>
            <a:pPr marL="0" indent="0" eaLnBrk="1" hangingPunct="1">
              <a:buNone/>
            </a:pPr>
            <a:r>
              <a:rPr lang="en-US" altLang="en-US" dirty="0" smtClean="0"/>
              <a:t>They don’t mean the same thing</a:t>
            </a:r>
          </a:p>
          <a:p>
            <a:pPr eaLnBrk="1" hangingPunct="1"/>
            <a:r>
              <a:rPr lang="en-US" altLang="en-US" sz="2800" dirty="0" smtClean="0"/>
              <a:t>I </a:t>
            </a:r>
            <a:r>
              <a:rPr lang="en-US" altLang="en-US" sz="2800" dirty="0" smtClean="0">
                <a:solidFill>
                  <a:srgbClr val="FF0000"/>
                </a:solidFill>
              </a:rPr>
              <a:t>book</a:t>
            </a:r>
            <a:r>
              <a:rPr lang="en-US" altLang="en-US" sz="2800" dirty="0" smtClean="0"/>
              <a:t> a ticket to Paris.</a:t>
            </a:r>
          </a:p>
          <a:p>
            <a:pPr eaLnBrk="1" hangingPunct="1"/>
            <a:r>
              <a:rPr lang="en-US" altLang="en-US" sz="2800" dirty="0" smtClean="0"/>
              <a:t>Hanna read Dr. Yu’s boring </a:t>
            </a:r>
            <a:r>
              <a:rPr lang="en-US" altLang="en-US" sz="2800" dirty="0" smtClean="0">
                <a:solidFill>
                  <a:srgbClr val="FF0000"/>
                </a:solidFill>
              </a:rPr>
              <a:t>book</a:t>
            </a:r>
            <a:r>
              <a:rPr lang="en-US" altLang="en-US" sz="2800" dirty="0" smtClean="0"/>
              <a:t>.</a:t>
            </a:r>
          </a:p>
          <a:p>
            <a:pPr eaLnBrk="1" hangingPunct="1"/>
            <a:r>
              <a:rPr lang="en-US" altLang="en-US" sz="2800" dirty="0" smtClean="0"/>
              <a:t>Peter is a </a:t>
            </a:r>
            <a:r>
              <a:rPr lang="en-US" altLang="en-US" sz="2800" dirty="0" smtClean="0">
                <a:solidFill>
                  <a:srgbClr val="00B050"/>
                </a:solidFill>
              </a:rPr>
              <a:t>senior</a:t>
            </a:r>
            <a:r>
              <a:rPr lang="en-US" altLang="en-US" sz="2800" dirty="0" smtClean="0"/>
              <a:t> at Azusa Pacific University.</a:t>
            </a:r>
          </a:p>
          <a:p>
            <a:pPr eaLnBrk="1" hangingPunct="1"/>
            <a:r>
              <a:rPr lang="en-US" altLang="en-US" sz="2800" dirty="0" smtClean="0"/>
              <a:t>Alex received a </a:t>
            </a:r>
            <a:r>
              <a:rPr lang="en-US" altLang="en-US" sz="2800" dirty="0" smtClean="0">
                <a:solidFill>
                  <a:srgbClr val="00B050"/>
                </a:solidFill>
              </a:rPr>
              <a:t>senior</a:t>
            </a:r>
            <a:r>
              <a:rPr lang="en-US" altLang="en-US" sz="2800" dirty="0" smtClean="0"/>
              <a:t> discount at TJX (soon).</a:t>
            </a:r>
          </a:p>
          <a:p>
            <a:pPr eaLnBrk="1" hangingPunct="1"/>
            <a:r>
              <a:rPr lang="en-US" altLang="en-US" sz="2800" dirty="0" smtClean="0"/>
              <a:t>Paul is a </a:t>
            </a:r>
            <a:r>
              <a:rPr lang="en-US" altLang="en-US" sz="2800" dirty="0" smtClean="0">
                <a:solidFill>
                  <a:srgbClr val="00B050"/>
                </a:solidFill>
              </a:rPr>
              <a:t>senior</a:t>
            </a:r>
            <a:r>
              <a:rPr lang="en-US" altLang="en-US" sz="2800" dirty="0" smtClean="0"/>
              <a:t> manager at TJX.</a:t>
            </a:r>
          </a:p>
          <a:p>
            <a:pPr eaLnBrk="1" hangingPunct="1"/>
            <a:r>
              <a:rPr lang="en-US" altLang="en-US" sz="2800" dirty="0" smtClean="0"/>
              <a:t>Age and </a:t>
            </a:r>
            <a:r>
              <a:rPr lang="en-US" altLang="en-US" sz="2800" dirty="0" smtClean="0">
                <a:solidFill>
                  <a:srgbClr val="0070C0"/>
                </a:solidFill>
              </a:rPr>
              <a:t>sex</a:t>
            </a:r>
            <a:r>
              <a:rPr lang="en-US" altLang="en-US" sz="2800" dirty="0" smtClean="0"/>
              <a:t> are included in the demographic data.</a:t>
            </a:r>
          </a:p>
          <a:p>
            <a:pPr eaLnBrk="1" hangingPunct="1"/>
            <a:r>
              <a:rPr lang="en-US" altLang="en-US" sz="2800" dirty="0" smtClean="0"/>
              <a:t>Jesse Helms proposed an amendment to ban </a:t>
            </a:r>
            <a:r>
              <a:rPr lang="en-US" altLang="en-US" sz="2800" dirty="0" smtClean="0">
                <a:solidFill>
                  <a:srgbClr val="0070C0"/>
                </a:solidFill>
              </a:rPr>
              <a:t>sex</a:t>
            </a:r>
            <a:r>
              <a:rPr lang="en-US" altLang="en-US" sz="2800" dirty="0" smtClean="0"/>
              <a:t> education.</a:t>
            </a:r>
          </a:p>
          <a:p>
            <a:pPr eaLnBrk="1" hangingPunct="1"/>
            <a:endParaRPr lang="en-US" altLang="en-US" sz="2800" dirty="0"/>
          </a:p>
          <a:p>
            <a:pPr eaLnBrk="1" hangingPunct="1"/>
            <a:endParaRPr lang="en-US" altLang="en-US" sz="2800" dirty="0" smtClean="0"/>
          </a:p>
        </p:txBody>
      </p:sp>
    </p:spTree>
    <p:extLst>
      <p:ext uri="{BB962C8B-B14F-4D97-AF65-F5344CB8AC3E}">
        <p14:creationId xmlns:p14="http://schemas.microsoft.com/office/powerpoint/2010/main" val="22159662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685800" y="381000"/>
            <a:ext cx="7772400" cy="1143000"/>
          </a:xfrm>
        </p:spPr>
        <p:txBody>
          <a:bodyPr/>
          <a:lstStyle/>
          <a:p>
            <a:pPr eaLnBrk="1" hangingPunct="1"/>
            <a:r>
              <a:rPr lang="en-US" altLang="en-US" smtClean="0"/>
              <a:t>Artificial intelligence</a:t>
            </a:r>
          </a:p>
        </p:txBody>
      </p:sp>
      <p:sp>
        <p:nvSpPr>
          <p:cNvPr id="15363" name="Content Placeholder 2"/>
          <p:cNvSpPr>
            <a:spLocks noGrp="1"/>
          </p:cNvSpPr>
          <p:nvPr>
            <p:ph idx="1"/>
          </p:nvPr>
        </p:nvSpPr>
        <p:spPr>
          <a:xfrm>
            <a:off x="304800" y="1552575"/>
            <a:ext cx="5410200" cy="4343400"/>
          </a:xfrm>
        </p:spPr>
        <p:txBody>
          <a:bodyPr/>
          <a:lstStyle/>
          <a:p>
            <a:pPr eaLnBrk="1" hangingPunct="1"/>
            <a:r>
              <a:rPr lang="en-US" altLang="en-US" dirty="0" smtClean="0"/>
              <a:t>Well, I don’t work at NSA. I don’t have AI software. What I have is the opposite of artificial intelligence: </a:t>
            </a:r>
            <a:r>
              <a:rPr lang="en-US" altLang="en-US" dirty="0" smtClean="0">
                <a:solidFill>
                  <a:srgbClr val="FF0000"/>
                </a:solidFill>
              </a:rPr>
              <a:t>genuine stupidity</a:t>
            </a:r>
            <a:r>
              <a:rPr lang="en-US" altLang="en-US" dirty="0" smtClean="0"/>
              <a:t>.</a:t>
            </a:r>
          </a:p>
          <a:p>
            <a:pPr eaLnBrk="1" hangingPunct="1"/>
            <a:r>
              <a:rPr lang="en-US" altLang="en-US" dirty="0" smtClean="0"/>
              <a:t>Can I still do something about text mining?</a:t>
            </a:r>
          </a:p>
        </p:txBody>
      </p:sp>
      <p:pic>
        <p:nvPicPr>
          <p:cNvPr id="15364" name="Picture 2" descr="http://www.creative-wisdom.com/computer/lisp/rc2.jpe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943600" y="1552575"/>
            <a:ext cx="2962275" cy="355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437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n-US" altLang="en-US" smtClean="0"/>
              <a:t>What can TM do? </a:t>
            </a:r>
          </a:p>
        </p:txBody>
      </p:sp>
      <p:sp>
        <p:nvSpPr>
          <p:cNvPr id="24579" name="Content Placeholder 2"/>
          <p:cNvSpPr>
            <a:spLocks noGrp="1"/>
          </p:cNvSpPr>
          <p:nvPr>
            <p:ph idx="1"/>
          </p:nvPr>
        </p:nvSpPr>
        <p:spPr/>
        <p:txBody>
          <a:bodyPr/>
          <a:lstStyle/>
          <a:p>
            <a:pPr eaLnBrk="1" hangingPunct="1"/>
            <a:r>
              <a:rPr lang="en-US" altLang="en-US" dirty="0" smtClean="0"/>
              <a:t>Hypothesis generation by </a:t>
            </a:r>
            <a:r>
              <a:rPr lang="en-US" altLang="en-US" dirty="0" smtClean="0">
                <a:solidFill>
                  <a:srgbClr val="FF0000"/>
                </a:solidFill>
              </a:rPr>
              <a:t>Swanson process</a:t>
            </a:r>
            <a:r>
              <a:rPr lang="en-US" altLang="en-US" dirty="0" smtClean="0"/>
              <a:t>.</a:t>
            </a:r>
          </a:p>
          <a:p>
            <a:pPr eaLnBrk="1" hangingPunct="1"/>
            <a:r>
              <a:rPr lang="en-US" altLang="en-US" dirty="0" smtClean="0"/>
              <a:t>Based on the idea of </a:t>
            </a:r>
            <a:r>
              <a:rPr lang="en-US" altLang="en-US" dirty="0" smtClean="0">
                <a:solidFill>
                  <a:srgbClr val="FF0000"/>
                </a:solidFill>
              </a:rPr>
              <a:t>concept linking</a:t>
            </a:r>
            <a:r>
              <a:rPr lang="en-US" altLang="en-US" dirty="0" smtClean="0"/>
              <a:t>, Swanson (1986) carefully scrutinized the medical literature and identified relationships between some apparently unrelated events, namely, consumption of fish oils, reduction in blood viscosity, and Raynaud’s disease.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r>
              <a:rPr lang="en-US" altLang="en-US" smtClean="0"/>
              <a:t>Hypothesis generation</a:t>
            </a:r>
          </a:p>
        </p:txBody>
      </p:sp>
      <p:sp>
        <p:nvSpPr>
          <p:cNvPr id="26627" name="Content Placeholder 2"/>
          <p:cNvSpPr>
            <a:spLocks noGrp="1"/>
          </p:cNvSpPr>
          <p:nvPr>
            <p:ph idx="1"/>
          </p:nvPr>
        </p:nvSpPr>
        <p:spPr/>
        <p:txBody>
          <a:bodyPr/>
          <a:lstStyle/>
          <a:p>
            <a:pPr eaLnBrk="1" hangingPunct="1"/>
            <a:r>
              <a:rPr lang="en-US" altLang="en-US" dirty="0" smtClean="0"/>
              <a:t>His hypothesis that there was a connection between the consumption of fish oils and the effects of Raynaud’s syndrome was eventually validated by experimental studies (</a:t>
            </a:r>
            <a:r>
              <a:rPr lang="en-US" altLang="en-US" dirty="0" err="1" smtClean="0"/>
              <a:t>DiGiacomo</a:t>
            </a:r>
            <a:r>
              <a:rPr lang="en-US" altLang="en-US" dirty="0" smtClean="0"/>
              <a:t>., Kremer, &amp; Shah, 1989). </a:t>
            </a:r>
          </a:p>
          <a:p>
            <a:pPr eaLnBrk="1" hangingPunct="1"/>
            <a:r>
              <a:rPr lang="en-US" altLang="en-US" dirty="0" smtClean="0"/>
              <a:t>Using the same methodology, the links between stress, migraines, and magnesium were also postulated and verified.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143000"/>
          </a:xfrm>
        </p:spPr>
        <p:txBody>
          <a:bodyPr/>
          <a:lstStyle/>
          <a:p>
            <a:r>
              <a:rPr lang="en-US" dirty="0" smtClean="0"/>
              <a:t>Steps</a:t>
            </a:r>
            <a:endParaRPr lang="en-US" dirty="0"/>
          </a:p>
        </p:txBody>
      </p:sp>
      <p:sp>
        <p:nvSpPr>
          <p:cNvPr id="3" name="Content Placeholder 2"/>
          <p:cNvSpPr>
            <a:spLocks noGrp="1"/>
          </p:cNvSpPr>
          <p:nvPr>
            <p:ph idx="1"/>
          </p:nvPr>
        </p:nvSpPr>
        <p:spPr>
          <a:xfrm>
            <a:off x="685800" y="1600200"/>
            <a:ext cx="8001000" cy="4495800"/>
          </a:xfrm>
        </p:spPr>
        <p:txBody>
          <a:bodyPr/>
          <a:lstStyle/>
          <a:p>
            <a:r>
              <a:rPr lang="en-US" sz="2800" dirty="0" smtClean="0">
                <a:solidFill>
                  <a:srgbClr val="FF0000"/>
                </a:solidFill>
              </a:rPr>
              <a:t>Pre-processing and extraction</a:t>
            </a:r>
            <a:r>
              <a:rPr lang="en-US" sz="2800" dirty="0" smtClean="0"/>
              <a:t>: Obtain meaningful terms and phrases.</a:t>
            </a:r>
          </a:p>
          <a:p>
            <a:pPr lvl="1"/>
            <a:r>
              <a:rPr lang="en-US" dirty="0" smtClean="0"/>
              <a:t>Tokenization</a:t>
            </a:r>
          </a:p>
          <a:p>
            <a:pPr lvl="1"/>
            <a:r>
              <a:rPr lang="en-US" dirty="0" smtClean="0"/>
              <a:t>Stop-word removal</a:t>
            </a:r>
          </a:p>
          <a:p>
            <a:pPr lvl="1"/>
            <a:r>
              <a:rPr lang="en-US" dirty="0" smtClean="0"/>
              <a:t>Stemming</a:t>
            </a:r>
          </a:p>
          <a:p>
            <a:pPr lvl="1"/>
            <a:r>
              <a:rPr lang="en-US" dirty="0" smtClean="0"/>
              <a:t>Lemmatization</a:t>
            </a:r>
          </a:p>
          <a:p>
            <a:r>
              <a:rPr lang="en-US" sz="2800" dirty="0" smtClean="0">
                <a:solidFill>
                  <a:srgbClr val="FF0000"/>
                </a:solidFill>
              </a:rPr>
              <a:t>Categorization</a:t>
            </a:r>
            <a:r>
              <a:rPr lang="en-US" sz="2800" dirty="0" smtClean="0"/>
              <a:t>: Classifying terms and phrases into concepts or themes.</a:t>
            </a:r>
          </a:p>
          <a:p>
            <a:r>
              <a:rPr lang="en-US" sz="2800" dirty="0" smtClean="0">
                <a:solidFill>
                  <a:srgbClr val="FF0000"/>
                </a:solidFill>
              </a:rPr>
              <a:t>Concept linking</a:t>
            </a:r>
            <a:r>
              <a:rPr lang="en-US" sz="2800" dirty="0" smtClean="0"/>
              <a:t>: Identifying the relationships between concepts</a:t>
            </a:r>
            <a:endParaRPr lang="en-US" sz="2800" dirty="0"/>
          </a:p>
        </p:txBody>
      </p:sp>
    </p:spTree>
    <p:extLst>
      <p:ext uri="{BB962C8B-B14F-4D97-AF65-F5344CB8AC3E}">
        <p14:creationId xmlns:p14="http://schemas.microsoft.com/office/powerpoint/2010/main" val="13014975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Content Placeholder 2"/>
          <p:cNvSpPr>
            <a:spLocks noGrp="1"/>
          </p:cNvSpPr>
          <p:nvPr>
            <p:ph sz="quarter" idx="1"/>
          </p:nvPr>
        </p:nvSpPr>
        <p:spPr>
          <a:xfrm>
            <a:off x="533400" y="914400"/>
            <a:ext cx="3736975" cy="4572000"/>
          </a:xfrm>
        </p:spPr>
        <p:txBody>
          <a:bodyPr/>
          <a:lstStyle/>
          <a:p>
            <a:pPr marL="0" indent="0" eaLnBrk="1" hangingPunct="1">
              <a:buNone/>
            </a:pPr>
            <a:r>
              <a:rPr lang="en-US" altLang="en-US" dirty="0" smtClean="0"/>
              <a:t>Some software apps (e.g. AutoMap [freeware]) require too much manual pre-processing inputs</a:t>
            </a:r>
          </a:p>
        </p:txBody>
      </p:sp>
      <p:pic>
        <p:nvPicPr>
          <p:cNvPr id="8499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419600" y="381000"/>
            <a:ext cx="4381500" cy="31242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4997"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57200" y="3733800"/>
            <a:ext cx="5029200" cy="263683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01306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p:txBody>
          <a:bodyPr/>
          <a:lstStyle/>
          <a:p>
            <a:pPr eaLnBrk="1" hangingPunct="1"/>
            <a:endParaRPr lang="en-US" altLang="en-US" smtClean="0">
              <a:solidFill>
                <a:srgbClr val="7B9899"/>
              </a:solidFill>
            </a:endParaRPr>
          </a:p>
        </p:txBody>
      </p:sp>
      <p:sp>
        <p:nvSpPr>
          <p:cNvPr id="86019" name="Content Placeholder 2"/>
          <p:cNvSpPr>
            <a:spLocks noGrp="1"/>
          </p:cNvSpPr>
          <p:nvPr>
            <p:ph sz="quarter" idx="1"/>
          </p:nvPr>
        </p:nvSpPr>
        <p:spPr>
          <a:xfrm>
            <a:off x="301625" y="1527175"/>
            <a:ext cx="4194175" cy="4572000"/>
          </a:xfrm>
        </p:spPr>
        <p:txBody>
          <a:bodyPr/>
          <a:lstStyle/>
          <a:p>
            <a:pPr eaLnBrk="1" hangingPunct="1"/>
            <a:r>
              <a:rPr lang="en-US" altLang="en-US" dirty="0"/>
              <a:t>T</a:t>
            </a:r>
            <a:r>
              <a:rPr lang="en-US" altLang="en-US" dirty="0" smtClean="0"/>
              <a:t>oo </a:t>
            </a:r>
            <a:r>
              <a:rPr lang="en-US" altLang="en-US" dirty="0"/>
              <a:t>much manual pre-processing inputs</a:t>
            </a:r>
          </a:p>
          <a:p>
            <a:pPr eaLnBrk="1" hangingPunct="1"/>
            <a:endParaRPr lang="en-US" altLang="en-US" dirty="0" smtClean="0"/>
          </a:p>
        </p:txBody>
      </p:sp>
      <p:pic>
        <p:nvPicPr>
          <p:cNvPr id="8602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673600" y="1524000"/>
            <a:ext cx="3948113" cy="474821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6021"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09600" y="3810000"/>
            <a:ext cx="3657600" cy="22479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86612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Tokenization</a:t>
            </a:r>
          </a:p>
        </p:txBody>
      </p:sp>
      <p:sp>
        <p:nvSpPr>
          <p:cNvPr id="3" name="Content Placeholder 2"/>
          <p:cNvSpPr>
            <a:spLocks noGrp="1"/>
          </p:cNvSpPr>
          <p:nvPr>
            <p:ph idx="1"/>
          </p:nvPr>
        </p:nvSpPr>
        <p:spPr/>
        <p:txBody>
          <a:bodyPr/>
          <a:lstStyle/>
          <a:p>
            <a:r>
              <a:rPr lang="en-US" dirty="0" smtClean="0"/>
              <a:t>Pre-processing should be automatic</a:t>
            </a:r>
          </a:p>
          <a:p>
            <a:r>
              <a:rPr lang="en-US" dirty="0" smtClean="0"/>
              <a:t>Separating </a:t>
            </a:r>
            <a:r>
              <a:rPr lang="en-US" dirty="0"/>
              <a:t>the punctuation from the words yet the results are still </a:t>
            </a:r>
            <a:r>
              <a:rPr lang="en-US" dirty="0">
                <a:solidFill>
                  <a:srgbClr val="FF0000"/>
                </a:solidFill>
              </a:rPr>
              <a:t>meaningful.</a:t>
            </a:r>
            <a:r>
              <a:rPr lang="en-US" dirty="0"/>
              <a:t> </a:t>
            </a:r>
            <a:endParaRPr lang="en-US" dirty="0" smtClean="0"/>
          </a:p>
          <a:p>
            <a:r>
              <a:rPr lang="en-US" dirty="0" smtClean="0"/>
              <a:t>For example, there </a:t>
            </a:r>
            <a:r>
              <a:rPr lang="en-US" dirty="0"/>
              <a:t>are periods inside a string of IP address, such as “129.2.13.105,” but if all periods are removed, then the string “129213105” would become meaningless</a:t>
            </a:r>
          </a:p>
        </p:txBody>
      </p:sp>
    </p:spTree>
    <p:extLst>
      <p:ext uri="{BB962C8B-B14F-4D97-AF65-F5344CB8AC3E}">
        <p14:creationId xmlns:p14="http://schemas.microsoft.com/office/powerpoint/2010/main" val="7726003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Stop-word </a:t>
            </a:r>
            <a:r>
              <a:rPr lang="en-US" dirty="0"/>
              <a:t>removal</a:t>
            </a:r>
          </a:p>
        </p:txBody>
      </p:sp>
      <p:sp>
        <p:nvSpPr>
          <p:cNvPr id="3" name="Content Placeholder 2"/>
          <p:cNvSpPr>
            <a:spLocks noGrp="1"/>
          </p:cNvSpPr>
          <p:nvPr>
            <p:ph idx="1"/>
          </p:nvPr>
        </p:nvSpPr>
        <p:spPr>
          <a:xfrm>
            <a:off x="685800" y="1981200"/>
            <a:ext cx="7924800" cy="4114800"/>
          </a:xfrm>
        </p:spPr>
        <p:txBody>
          <a:bodyPr/>
          <a:lstStyle/>
          <a:p>
            <a:r>
              <a:rPr lang="en-US" sz="2800" dirty="0" smtClean="0"/>
              <a:t>Remove trivial </a:t>
            </a:r>
            <a:r>
              <a:rPr lang="en-US" sz="2800" dirty="0"/>
              <a:t>words, such as “a,” “an,” “the,” “is,” “am,” “are,” “however,” “although,” “but,” etc., </a:t>
            </a:r>
            <a:endParaRPr lang="en-US" sz="2800" dirty="0" smtClean="0"/>
          </a:p>
          <a:p>
            <a:r>
              <a:rPr lang="en-US" sz="2800" dirty="0"/>
              <a:t>T</a:t>
            </a:r>
            <a:r>
              <a:rPr lang="en-US" sz="2800" dirty="0" smtClean="0"/>
              <a:t>his </a:t>
            </a:r>
            <a:r>
              <a:rPr lang="en-US" sz="2800" dirty="0"/>
              <a:t>process necessitates AI, otherwise, on some rare occasions important information might be </a:t>
            </a:r>
            <a:r>
              <a:rPr lang="en-US" sz="2800" dirty="0" smtClean="0"/>
              <a:t>lost.</a:t>
            </a:r>
          </a:p>
          <a:p>
            <a:r>
              <a:rPr lang="en-US" sz="2800" dirty="0" smtClean="0"/>
              <a:t>“To </a:t>
            </a:r>
            <a:r>
              <a:rPr lang="en-US" sz="2800" dirty="0"/>
              <a:t>be or not to be” </a:t>
            </a:r>
            <a:endParaRPr lang="en-US" sz="2800" dirty="0" smtClean="0"/>
          </a:p>
          <a:p>
            <a:r>
              <a:rPr lang="en-US" sz="2800" dirty="0" smtClean="0"/>
              <a:t>“If </a:t>
            </a:r>
            <a:r>
              <a:rPr lang="en-US" sz="2800" dirty="0"/>
              <a:t>it is to be, it is up to me.”</a:t>
            </a:r>
          </a:p>
        </p:txBody>
      </p:sp>
    </p:spTree>
    <p:extLst>
      <p:ext uri="{BB962C8B-B14F-4D97-AF65-F5344CB8AC3E}">
        <p14:creationId xmlns:p14="http://schemas.microsoft.com/office/powerpoint/2010/main" val="9804698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Stemming and Lemmatization</a:t>
            </a:r>
            <a:endParaRPr lang="en-US" dirty="0"/>
          </a:p>
        </p:txBody>
      </p:sp>
      <p:sp>
        <p:nvSpPr>
          <p:cNvPr id="3" name="Content Placeholder 2"/>
          <p:cNvSpPr>
            <a:spLocks noGrp="1"/>
          </p:cNvSpPr>
          <p:nvPr>
            <p:ph idx="1"/>
          </p:nvPr>
        </p:nvSpPr>
        <p:spPr/>
        <p:txBody>
          <a:bodyPr/>
          <a:lstStyle/>
          <a:p>
            <a:r>
              <a:rPr lang="en-US" dirty="0" smtClean="0">
                <a:solidFill>
                  <a:srgbClr val="FF0000"/>
                </a:solidFill>
              </a:rPr>
              <a:t>Stemming</a:t>
            </a:r>
            <a:r>
              <a:rPr lang="en-US" dirty="0" smtClean="0"/>
              <a:t>: remove prefix and suffix e.g. “computer</a:t>
            </a:r>
            <a:r>
              <a:rPr lang="en-US" dirty="0"/>
              <a:t>”, “computational”, and “computing” can be reduced to the same stem, “compute” </a:t>
            </a:r>
          </a:p>
          <a:p>
            <a:r>
              <a:rPr lang="en-US" dirty="0" smtClean="0">
                <a:solidFill>
                  <a:srgbClr val="FF0000"/>
                </a:solidFill>
              </a:rPr>
              <a:t>Lemmatization</a:t>
            </a:r>
            <a:r>
              <a:rPr lang="en-US" dirty="0"/>
              <a:t>: </a:t>
            </a:r>
            <a:r>
              <a:rPr lang="en-US" dirty="0" smtClean="0"/>
              <a:t>use a </a:t>
            </a:r>
            <a:r>
              <a:rPr lang="en-US" dirty="0"/>
              <a:t>set of rules to reduce the inflectional forms of a word to its root </a:t>
            </a:r>
            <a:r>
              <a:rPr lang="en-US" dirty="0" smtClean="0"/>
              <a:t>form</a:t>
            </a:r>
            <a:r>
              <a:rPr lang="en-US" dirty="0"/>
              <a:t> </a:t>
            </a:r>
            <a:r>
              <a:rPr lang="en-US" dirty="0" smtClean="0"/>
              <a:t>e.g. “boys</a:t>
            </a:r>
            <a:r>
              <a:rPr lang="en-US" dirty="0"/>
              <a:t>” can be changed to “boy” and “children” becomes “child”</a:t>
            </a:r>
          </a:p>
        </p:txBody>
      </p:sp>
    </p:spTree>
    <p:extLst>
      <p:ext uri="{BB962C8B-B14F-4D97-AF65-F5344CB8AC3E}">
        <p14:creationId xmlns:p14="http://schemas.microsoft.com/office/powerpoint/2010/main" val="17578126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r>
              <a:rPr lang="en-US" altLang="en-US" smtClean="0"/>
              <a:t>Software modules</a:t>
            </a:r>
          </a:p>
        </p:txBody>
      </p:sp>
      <p:sp>
        <p:nvSpPr>
          <p:cNvPr id="28675" name="Content Placeholder 2"/>
          <p:cNvSpPr>
            <a:spLocks noGrp="1"/>
          </p:cNvSpPr>
          <p:nvPr>
            <p:ph idx="1"/>
          </p:nvPr>
        </p:nvSpPr>
        <p:spPr/>
        <p:txBody>
          <a:bodyPr/>
          <a:lstStyle/>
          <a:p>
            <a:pPr eaLnBrk="1" hangingPunct="1"/>
            <a:r>
              <a:rPr lang="en-US" altLang="en-US" dirty="0" smtClean="0"/>
              <a:t>We will compare the results of several text mining approaches, including: </a:t>
            </a:r>
          </a:p>
          <a:p>
            <a:pPr lvl="1" eaLnBrk="1" hangingPunct="1"/>
            <a:r>
              <a:rPr lang="en-US" altLang="en-US" dirty="0" smtClean="0"/>
              <a:t>JMP Pro: Text Explorer</a:t>
            </a:r>
          </a:p>
          <a:p>
            <a:pPr lvl="1" eaLnBrk="1" hangingPunct="1"/>
            <a:r>
              <a:rPr lang="en-US" altLang="en-US" dirty="0"/>
              <a:t>IBM SPSS Modeler: </a:t>
            </a:r>
            <a:r>
              <a:rPr lang="en-US" altLang="en-US" dirty="0" smtClean="0"/>
              <a:t>Sentiment analysis </a:t>
            </a:r>
          </a:p>
          <a:p>
            <a:pPr lvl="1" eaLnBrk="1" hangingPunct="1"/>
            <a:r>
              <a:rPr lang="en-US" altLang="en-US" dirty="0" smtClean="0"/>
              <a:t>IBM SPSS Modeler: Text Mining: No pre-built category</a:t>
            </a:r>
          </a:p>
          <a:p>
            <a:pPr lvl="1" eaLnBrk="1" hangingPunct="1"/>
            <a:r>
              <a:rPr lang="en-US" altLang="en-US" dirty="0"/>
              <a:t>IBM SPSS Modeler : </a:t>
            </a:r>
            <a:r>
              <a:rPr lang="en-US" altLang="en-US" dirty="0" smtClean="0"/>
              <a:t>Customer survey category</a:t>
            </a:r>
          </a:p>
          <a:p>
            <a:pPr lvl="1" eaLnBrk="1" hangingPunct="1"/>
            <a:endParaRPr lang="en-US" altLang="en-US"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685800" y="304800"/>
            <a:ext cx="7772400" cy="1143000"/>
          </a:xfrm>
        </p:spPr>
        <p:txBody>
          <a:bodyPr/>
          <a:lstStyle/>
          <a:p>
            <a:pPr eaLnBrk="1" hangingPunct="1"/>
            <a:r>
              <a:rPr lang="en-US" altLang="en-US" smtClean="0"/>
              <a:t>Example 1</a:t>
            </a:r>
          </a:p>
        </p:txBody>
      </p:sp>
      <p:sp>
        <p:nvSpPr>
          <p:cNvPr id="32771" name="Content Placeholder 2"/>
          <p:cNvSpPr>
            <a:spLocks noGrp="1"/>
          </p:cNvSpPr>
          <p:nvPr>
            <p:ph idx="1"/>
          </p:nvPr>
        </p:nvSpPr>
        <p:spPr>
          <a:xfrm>
            <a:off x="609600" y="1371600"/>
            <a:ext cx="8077200" cy="5029200"/>
          </a:xfrm>
        </p:spPr>
        <p:txBody>
          <a:bodyPr/>
          <a:lstStyle/>
          <a:p>
            <a:pPr eaLnBrk="1" hangingPunct="1"/>
            <a:r>
              <a:rPr lang="en-US" altLang="en-US" smtClean="0"/>
              <a:t>The same data source, which encompasses responses to an open-ended survey item collected from a US Southwestern university, was used for extracting common threads. </a:t>
            </a:r>
          </a:p>
          <a:p>
            <a:pPr eaLnBrk="1" hangingPunct="1"/>
            <a:r>
              <a:rPr lang="en-US" altLang="en-US" smtClean="0"/>
              <a:t>“If you had the ability to design your ideal online learning environment--What would you like to see? How would it look and feel? What features would it have?”</a:t>
            </a:r>
          </a:p>
          <a:p>
            <a:pPr eaLnBrk="1" hangingPunct="1"/>
            <a:r>
              <a:rPr lang="en-US" altLang="en-US" smtClean="0"/>
              <a:t>Effective sample size: 3,193</a:t>
            </a:r>
          </a:p>
          <a:p>
            <a:pPr eaLnBrk="1" hangingPunct="1"/>
            <a:endParaRPr lang="en-US" altLang="en-US" smtClean="0"/>
          </a:p>
        </p:txBody>
      </p:sp>
    </p:spTree>
    <p:extLst>
      <p:ext uri="{BB962C8B-B14F-4D97-AF65-F5344CB8AC3E}">
        <p14:creationId xmlns:p14="http://schemas.microsoft.com/office/powerpoint/2010/main" val="14660111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Text Explorer in JMP</a:t>
            </a:r>
            <a:endParaRPr lang="en-US" dirty="0"/>
          </a:p>
        </p:txBody>
      </p:sp>
      <p:sp>
        <p:nvSpPr>
          <p:cNvPr id="3" name="Content Placeholder 2"/>
          <p:cNvSpPr>
            <a:spLocks noGrp="1"/>
          </p:cNvSpPr>
          <p:nvPr>
            <p:ph idx="1"/>
          </p:nvPr>
        </p:nvSpPr>
        <p:spPr/>
        <p:txBody>
          <a:bodyPr/>
          <a:lstStyle/>
          <a:p>
            <a:r>
              <a:rPr lang="en-US" dirty="0" smtClean="0"/>
              <a:t>Analyze </a:t>
            </a:r>
            <a:r>
              <a:rPr lang="en-US" dirty="0" smtClean="0">
                <a:sym typeface="Wingdings"/>
              </a:rPr>
              <a:t> text explorer</a:t>
            </a:r>
            <a:endParaRPr lang="en-US" dirty="0"/>
          </a:p>
        </p:txBody>
      </p:sp>
      <p:pic>
        <p:nvPicPr>
          <p:cNvPr id="4" name="Picture 3"/>
          <p:cNvPicPr>
            <a:picLocks noChangeAspect="1"/>
          </p:cNvPicPr>
          <p:nvPr/>
        </p:nvPicPr>
        <p:blipFill>
          <a:blip r:embed="rId2"/>
          <a:stretch>
            <a:fillRect/>
          </a:stretch>
        </p:blipFill>
        <p:spPr>
          <a:xfrm>
            <a:off x="533400" y="2856043"/>
            <a:ext cx="7924800" cy="3437026"/>
          </a:xfrm>
          <a:prstGeom prst="rect">
            <a:avLst/>
          </a:prstGeom>
          <a:ln>
            <a:solidFill>
              <a:schemeClr val="tx1"/>
            </a:solidFill>
          </a:ln>
        </p:spPr>
      </p:pic>
    </p:spTree>
    <p:extLst>
      <p:ext uri="{BB962C8B-B14F-4D97-AF65-F5344CB8AC3E}">
        <p14:creationId xmlns:p14="http://schemas.microsoft.com/office/powerpoint/2010/main" val="14506324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Text Explorer in JMP</a:t>
            </a:r>
            <a:endParaRPr lang="en-US" dirty="0"/>
          </a:p>
        </p:txBody>
      </p:sp>
      <p:sp>
        <p:nvSpPr>
          <p:cNvPr id="3" name="Content Placeholder 2"/>
          <p:cNvSpPr>
            <a:spLocks noGrp="1"/>
          </p:cNvSpPr>
          <p:nvPr>
            <p:ph idx="1"/>
          </p:nvPr>
        </p:nvSpPr>
        <p:spPr>
          <a:xfrm>
            <a:off x="685800" y="1600200"/>
            <a:ext cx="7772400" cy="4343400"/>
          </a:xfrm>
        </p:spPr>
        <p:txBody>
          <a:bodyPr/>
          <a:lstStyle/>
          <a:p>
            <a:r>
              <a:rPr lang="en-US" sz="2800" dirty="0" smtClean="0"/>
              <a:t>Phrases are good.</a:t>
            </a:r>
          </a:p>
          <a:p>
            <a:r>
              <a:rPr lang="en-US" sz="2800" dirty="0" smtClean="0"/>
              <a:t>Terms: Stop-word removal isn’t good.</a:t>
            </a:r>
            <a:endParaRPr lang="en-US" sz="2800" dirty="0"/>
          </a:p>
        </p:txBody>
      </p:sp>
      <p:pic>
        <p:nvPicPr>
          <p:cNvPr id="5" name="Picture 4"/>
          <p:cNvPicPr>
            <a:picLocks noChangeAspect="1"/>
          </p:cNvPicPr>
          <p:nvPr/>
        </p:nvPicPr>
        <p:blipFill>
          <a:blip r:embed="rId2"/>
          <a:stretch>
            <a:fillRect/>
          </a:stretch>
        </p:blipFill>
        <p:spPr>
          <a:xfrm>
            <a:off x="2667000" y="2743200"/>
            <a:ext cx="5791200" cy="3814770"/>
          </a:xfrm>
          <a:prstGeom prst="rect">
            <a:avLst/>
          </a:prstGeom>
          <a:ln>
            <a:solidFill>
              <a:schemeClr val="tx1"/>
            </a:solidFill>
          </a:ln>
        </p:spPr>
      </p:pic>
    </p:spTree>
    <p:extLst>
      <p:ext uri="{BB962C8B-B14F-4D97-AF65-F5344CB8AC3E}">
        <p14:creationId xmlns:p14="http://schemas.microsoft.com/office/powerpoint/2010/main" val="3300963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Word Cloud</a:t>
            </a:r>
            <a:endParaRPr lang="en-US" dirty="0"/>
          </a:p>
        </p:txBody>
      </p:sp>
      <p:sp>
        <p:nvSpPr>
          <p:cNvPr id="3" name="Content Placeholder 2"/>
          <p:cNvSpPr>
            <a:spLocks noGrp="1"/>
          </p:cNvSpPr>
          <p:nvPr>
            <p:ph idx="1"/>
          </p:nvPr>
        </p:nvSpPr>
        <p:spPr>
          <a:xfrm>
            <a:off x="685800" y="1752600"/>
            <a:ext cx="7772400" cy="4343400"/>
          </a:xfrm>
        </p:spPr>
        <p:txBody>
          <a:bodyPr/>
          <a:lstStyle/>
          <a:p>
            <a:r>
              <a:rPr lang="en-US" sz="2800" dirty="0" smtClean="0"/>
              <a:t>Fun to look at but may not be helpful to research</a:t>
            </a:r>
            <a:endParaRPr lang="en-US" sz="2800" dirty="0"/>
          </a:p>
        </p:txBody>
      </p:sp>
      <p:pic>
        <p:nvPicPr>
          <p:cNvPr id="5" name="Picture 4"/>
          <p:cNvPicPr>
            <a:picLocks noChangeAspect="1"/>
          </p:cNvPicPr>
          <p:nvPr/>
        </p:nvPicPr>
        <p:blipFill>
          <a:blip r:embed="rId2"/>
          <a:stretch>
            <a:fillRect/>
          </a:stretch>
        </p:blipFill>
        <p:spPr>
          <a:xfrm>
            <a:off x="590550" y="2514600"/>
            <a:ext cx="7962900" cy="4064000"/>
          </a:xfrm>
          <a:prstGeom prst="rect">
            <a:avLst/>
          </a:prstGeom>
          <a:ln>
            <a:solidFill>
              <a:schemeClr val="tx1"/>
            </a:solidFill>
          </a:ln>
        </p:spPr>
      </p:pic>
    </p:spTree>
    <p:extLst>
      <p:ext uri="{BB962C8B-B14F-4D97-AF65-F5344CB8AC3E}">
        <p14:creationId xmlns:p14="http://schemas.microsoft.com/office/powerpoint/2010/main" val="19179855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Sentiment analysis</a:t>
            </a:r>
            <a:endParaRPr lang="en-US" dirty="0"/>
          </a:p>
        </p:txBody>
      </p:sp>
      <p:sp>
        <p:nvSpPr>
          <p:cNvPr id="3" name="Content Placeholder 2"/>
          <p:cNvSpPr>
            <a:spLocks noGrp="1"/>
          </p:cNvSpPr>
          <p:nvPr>
            <p:ph idx="1"/>
          </p:nvPr>
        </p:nvSpPr>
        <p:spPr/>
        <p:txBody>
          <a:bodyPr/>
          <a:lstStyle/>
          <a:p>
            <a:r>
              <a:rPr lang="en-US" dirty="0" smtClean="0"/>
              <a:t>Also known as </a:t>
            </a:r>
            <a:r>
              <a:rPr lang="en-US" dirty="0" smtClean="0">
                <a:solidFill>
                  <a:srgbClr val="FF0000"/>
                </a:solidFill>
              </a:rPr>
              <a:t>opinion mining</a:t>
            </a:r>
          </a:p>
          <a:p>
            <a:r>
              <a:rPr lang="en-US" dirty="0" smtClean="0"/>
              <a:t>Sentiment means </a:t>
            </a:r>
            <a:r>
              <a:rPr lang="en-US" dirty="0"/>
              <a:t>an attitude or judgment based on one’s feeling </a:t>
            </a:r>
            <a:r>
              <a:rPr lang="en-US" dirty="0" smtClean="0"/>
              <a:t>e.g. </a:t>
            </a:r>
            <a:r>
              <a:rPr lang="en-US" dirty="0"/>
              <a:t>“I don’t like the computer </a:t>
            </a:r>
            <a:r>
              <a:rPr lang="en-US" dirty="0" smtClean="0"/>
              <a:t>lab” </a:t>
            </a:r>
          </a:p>
          <a:p>
            <a:r>
              <a:rPr lang="en-US" dirty="0" smtClean="0"/>
              <a:t>Opinion is </a:t>
            </a:r>
            <a:r>
              <a:rPr lang="en-US" dirty="0"/>
              <a:t>a view or appraisal about a particular matter </a:t>
            </a:r>
            <a:r>
              <a:rPr lang="en-US" dirty="0" smtClean="0"/>
              <a:t>e.g. “</a:t>
            </a:r>
            <a:r>
              <a:rPr lang="en-US" dirty="0"/>
              <a:t>I think the computers at the lab are outdated</a:t>
            </a:r>
            <a:r>
              <a:rPr lang="en-US" dirty="0" smtClean="0"/>
              <a:t>”</a:t>
            </a:r>
          </a:p>
          <a:p>
            <a:r>
              <a:rPr lang="en-US" dirty="0" smtClean="0"/>
              <a:t>Used interchangeably </a:t>
            </a:r>
            <a:endParaRPr lang="en-US" dirty="0"/>
          </a:p>
        </p:txBody>
      </p:sp>
    </p:spTree>
    <p:extLst>
      <p:ext uri="{BB962C8B-B14F-4D97-AF65-F5344CB8AC3E}">
        <p14:creationId xmlns:p14="http://schemas.microsoft.com/office/powerpoint/2010/main" val="21236802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 to SA</a:t>
            </a:r>
            <a:endParaRPr lang="en-US" dirty="0"/>
          </a:p>
        </p:txBody>
      </p:sp>
      <p:sp>
        <p:nvSpPr>
          <p:cNvPr id="3" name="Content Placeholder 2"/>
          <p:cNvSpPr>
            <a:spLocks noGrp="1"/>
          </p:cNvSpPr>
          <p:nvPr>
            <p:ph idx="1"/>
          </p:nvPr>
        </p:nvSpPr>
        <p:spPr/>
        <p:txBody>
          <a:bodyPr/>
          <a:lstStyle/>
          <a:p>
            <a:r>
              <a:rPr lang="en-US" dirty="0"/>
              <a:t>In some cases classifying sentiment as positive, negative, or neutral is straight-forward while in some situations it is </a:t>
            </a:r>
            <a:r>
              <a:rPr lang="en-US" dirty="0" smtClean="0"/>
              <a:t>tricky.</a:t>
            </a:r>
          </a:p>
          <a:p>
            <a:pPr lvl="1"/>
            <a:r>
              <a:rPr lang="en-US" i="1" dirty="0" smtClean="0"/>
              <a:t>Sarcasm</a:t>
            </a:r>
          </a:p>
          <a:p>
            <a:pPr lvl="1"/>
            <a:r>
              <a:rPr lang="en-US" i="1" dirty="0" smtClean="0"/>
              <a:t>Negation</a:t>
            </a:r>
          </a:p>
          <a:p>
            <a:pPr lvl="1"/>
            <a:r>
              <a:rPr lang="en-US" i="1" dirty="0" smtClean="0"/>
              <a:t>Valence-shifting</a:t>
            </a:r>
          </a:p>
          <a:p>
            <a:pPr lvl="1"/>
            <a:r>
              <a:rPr lang="en-US" i="1" dirty="0" err="1"/>
              <a:t>Irrealis</a:t>
            </a:r>
            <a:endParaRPr lang="en-US" dirty="0"/>
          </a:p>
        </p:txBody>
      </p:sp>
    </p:spTree>
    <p:extLst>
      <p:ext uri="{BB962C8B-B14F-4D97-AF65-F5344CB8AC3E}">
        <p14:creationId xmlns:p14="http://schemas.microsoft.com/office/powerpoint/2010/main" val="15112139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Sarcasm </a:t>
            </a:r>
            <a:endParaRPr lang="en-US" dirty="0"/>
          </a:p>
        </p:txBody>
      </p:sp>
      <p:sp>
        <p:nvSpPr>
          <p:cNvPr id="3" name="Content Placeholder 2"/>
          <p:cNvSpPr>
            <a:spLocks noGrp="1"/>
          </p:cNvSpPr>
          <p:nvPr>
            <p:ph idx="1"/>
          </p:nvPr>
        </p:nvSpPr>
        <p:spPr/>
        <p:txBody>
          <a:bodyPr/>
          <a:lstStyle/>
          <a:p>
            <a:r>
              <a:rPr lang="en-US" dirty="0"/>
              <a:t>When the writer made sarcastic expressions, it could fool a regular text mining software package </a:t>
            </a:r>
            <a:endParaRPr lang="en-US" dirty="0" smtClean="0"/>
          </a:p>
          <a:p>
            <a:r>
              <a:rPr lang="en-US" dirty="0" smtClean="0"/>
              <a:t>Consider </a:t>
            </a:r>
            <a:r>
              <a:rPr lang="en-US" dirty="0"/>
              <a:t>this passage: “The professor is very great! I didn’t study at all. I closed my eyes throughout the whole semester and still got an A!”</a:t>
            </a:r>
          </a:p>
        </p:txBody>
      </p:sp>
    </p:spTree>
    <p:extLst>
      <p:ext uri="{BB962C8B-B14F-4D97-AF65-F5344CB8AC3E}">
        <p14:creationId xmlns:p14="http://schemas.microsoft.com/office/powerpoint/2010/main" val="5326461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Negation</a:t>
            </a:r>
            <a:endParaRPr lang="en-US" dirty="0"/>
          </a:p>
        </p:txBody>
      </p:sp>
      <p:sp>
        <p:nvSpPr>
          <p:cNvPr id="3" name="Content Placeholder 2"/>
          <p:cNvSpPr>
            <a:spLocks noGrp="1"/>
          </p:cNvSpPr>
          <p:nvPr>
            <p:ph idx="1"/>
          </p:nvPr>
        </p:nvSpPr>
        <p:spPr/>
        <p:txBody>
          <a:bodyPr/>
          <a:lstStyle/>
          <a:p>
            <a:r>
              <a:rPr lang="en-US" dirty="0" smtClean="0"/>
              <a:t>The </a:t>
            </a:r>
            <a:r>
              <a:rPr lang="en-US" dirty="0"/>
              <a:t>positive polarity is reversed by a negative word. </a:t>
            </a:r>
            <a:endParaRPr lang="en-US" dirty="0" smtClean="0"/>
          </a:p>
          <a:p>
            <a:r>
              <a:rPr lang="en-US" dirty="0" smtClean="0"/>
              <a:t>“</a:t>
            </a:r>
            <a:r>
              <a:rPr lang="en-US" dirty="0"/>
              <a:t>N</a:t>
            </a:r>
            <a:r>
              <a:rPr lang="en-US" dirty="0" smtClean="0"/>
              <a:t>o </a:t>
            </a:r>
            <a:r>
              <a:rPr lang="en-US" dirty="0"/>
              <a:t>one thinks it is </a:t>
            </a:r>
            <a:r>
              <a:rPr lang="en-US" dirty="0" smtClean="0"/>
              <a:t>good.” </a:t>
            </a:r>
            <a:r>
              <a:rPr lang="en-US" dirty="0"/>
              <a:t>In this case, although “good” is a positive word, the phrase “no one” alters its connotation</a:t>
            </a:r>
          </a:p>
        </p:txBody>
      </p:sp>
    </p:spTree>
    <p:extLst>
      <p:ext uri="{BB962C8B-B14F-4D97-AF65-F5344CB8AC3E}">
        <p14:creationId xmlns:p14="http://schemas.microsoft.com/office/powerpoint/2010/main" val="2503384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Value-shifting</a:t>
            </a:r>
            <a:endParaRPr lang="en-US" dirty="0"/>
          </a:p>
        </p:txBody>
      </p:sp>
      <p:sp>
        <p:nvSpPr>
          <p:cNvPr id="3" name="Content Placeholder 2"/>
          <p:cNvSpPr>
            <a:spLocks noGrp="1"/>
          </p:cNvSpPr>
          <p:nvPr>
            <p:ph idx="1"/>
          </p:nvPr>
        </p:nvSpPr>
        <p:spPr/>
        <p:txBody>
          <a:bodyPr/>
          <a:lstStyle/>
          <a:p>
            <a:r>
              <a:rPr lang="en-US" dirty="0"/>
              <a:t>In some cases a single word in a sentence shifts the meaning. </a:t>
            </a:r>
            <a:endParaRPr lang="en-US" dirty="0" smtClean="0"/>
          </a:p>
          <a:p>
            <a:r>
              <a:rPr lang="en-US" dirty="0" smtClean="0"/>
              <a:t>This </a:t>
            </a:r>
            <a:r>
              <a:rPr lang="en-US" dirty="0"/>
              <a:t>is a </a:t>
            </a:r>
            <a:r>
              <a:rPr lang="en-US" i="1" dirty="0">
                <a:solidFill>
                  <a:srgbClr val="FF0000"/>
                </a:solidFill>
              </a:rPr>
              <a:t>missed</a:t>
            </a:r>
            <a:r>
              <a:rPr lang="en-US" dirty="0"/>
              <a:t> opportunity” </a:t>
            </a:r>
            <a:endParaRPr lang="en-US" dirty="0" smtClean="0"/>
          </a:p>
          <a:p>
            <a:r>
              <a:rPr lang="en-US" dirty="0" smtClean="0"/>
              <a:t>“The </a:t>
            </a:r>
            <a:r>
              <a:rPr lang="en-US" dirty="0"/>
              <a:t>medicine </a:t>
            </a:r>
            <a:r>
              <a:rPr lang="en-US" i="1" dirty="0">
                <a:solidFill>
                  <a:srgbClr val="FF0000"/>
                </a:solidFill>
              </a:rPr>
              <a:t>kills</a:t>
            </a:r>
            <a:r>
              <a:rPr lang="en-US" dirty="0">
                <a:solidFill>
                  <a:srgbClr val="FF0000"/>
                </a:solidFill>
              </a:rPr>
              <a:t> </a:t>
            </a:r>
            <a:r>
              <a:rPr lang="en-US" dirty="0"/>
              <a:t>cancer cells”</a:t>
            </a:r>
          </a:p>
        </p:txBody>
      </p:sp>
    </p:spTree>
    <p:extLst>
      <p:ext uri="{BB962C8B-B14F-4D97-AF65-F5344CB8AC3E}">
        <p14:creationId xmlns:p14="http://schemas.microsoft.com/office/powerpoint/2010/main" val="5601208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143000"/>
          </a:xfrm>
        </p:spPr>
        <p:txBody>
          <a:bodyPr/>
          <a:lstStyle/>
          <a:p>
            <a:r>
              <a:rPr lang="en-US" dirty="0" err="1" smtClean="0"/>
              <a:t>Irrealis</a:t>
            </a:r>
            <a:endParaRPr lang="en-US" dirty="0"/>
          </a:p>
        </p:txBody>
      </p:sp>
      <p:sp>
        <p:nvSpPr>
          <p:cNvPr id="3" name="Content Placeholder 2"/>
          <p:cNvSpPr>
            <a:spLocks noGrp="1"/>
          </p:cNvSpPr>
          <p:nvPr>
            <p:ph idx="1"/>
          </p:nvPr>
        </p:nvSpPr>
        <p:spPr>
          <a:xfrm>
            <a:off x="685800" y="1828800"/>
            <a:ext cx="7772400" cy="4267200"/>
          </a:xfrm>
        </p:spPr>
        <p:txBody>
          <a:bodyPr/>
          <a:lstStyle/>
          <a:p>
            <a:pPr lvl="0"/>
            <a:r>
              <a:rPr lang="en-US" dirty="0" smtClean="0"/>
              <a:t>When </a:t>
            </a:r>
            <a:r>
              <a:rPr lang="en-US" dirty="0"/>
              <a:t>a conditional sentence implies a </a:t>
            </a:r>
            <a:r>
              <a:rPr lang="en-US" dirty="0">
                <a:solidFill>
                  <a:srgbClr val="FF0000"/>
                </a:solidFill>
              </a:rPr>
              <a:t>counterfactual</a:t>
            </a:r>
            <a:r>
              <a:rPr lang="en-US" dirty="0"/>
              <a:t> scenario, it might be difficult to tell whether it is positive or negative </a:t>
            </a:r>
            <a:endParaRPr lang="en-US" dirty="0" smtClean="0"/>
          </a:p>
          <a:p>
            <a:pPr lvl="0"/>
            <a:r>
              <a:rPr lang="en-US" dirty="0" smtClean="0"/>
              <a:t>“</a:t>
            </a:r>
            <a:r>
              <a:rPr lang="en-US" dirty="0"/>
              <a:t>It would be better if the Wi-Fi network is faster.” T</a:t>
            </a:r>
            <a:r>
              <a:rPr lang="en-US" dirty="0" smtClean="0"/>
              <a:t>he student </a:t>
            </a:r>
            <a:r>
              <a:rPr lang="en-US" dirty="0"/>
              <a:t>might be satisfied with the existing connection speed but he is looking for more bandwidth. It might also be the case that he could not stand the slowness of the current Wi-Fi network.</a:t>
            </a:r>
          </a:p>
          <a:p>
            <a:endParaRPr lang="en-US" dirty="0"/>
          </a:p>
        </p:txBody>
      </p:sp>
    </p:spTree>
    <p:extLst>
      <p:ext uri="{BB962C8B-B14F-4D97-AF65-F5344CB8AC3E}">
        <p14:creationId xmlns:p14="http://schemas.microsoft.com/office/powerpoint/2010/main" val="18279550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IBM SPSS Modeler: </a:t>
            </a:r>
            <a:br>
              <a:rPr lang="en-US" dirty="0" smtClean="0"/>
            </a:br>
            <a:r>
              <a:rPr lang="en-US" dirty="0"/>
              <a:t>T</a:t>
            </a:r>
            <a:r>
              <a:rPr lang="en-US" dirty="0" smtClean="0"/>
              <a:t>ext Analytics</a:t>
            </a:r>
            <a:endParaRPr lang="en-US" dirty="0"/>
          </a:p>
        </p:txBody>
      </p:sp>
      <p:sp>
        <p:nvSpPr>
          <p:cNvPr id="3" name="Content Placeholder 2"/>
          <p:cNvSpPr>
            <a:spLocks noGrp="1"/>
          </p:cNvSpPr>
          <p:nvPr>
            <p:ph idx="1"/>
          </p:nvPr>
        </p:nvSpPr>
        <p:spPr/>
        <p:txBody>
          <a:bodyPr/>
          <a:lstStyle/>
          <a:p>
            <a:r>
              <a:rPr lang="en-US" dirty="0" smtClean="0"/>
              <a:t>Windows only</a:t>
            </a:r>
            <a:endParaRPr lang="en-US" dirty="0"/>
          </a:p>
        </p:txBody>
      </p:sp>
      <p:pic>
        <p:nvPicPr>
          <p:cNvPr id="4" name="Picture 3"/>
          <p:cNvPicPr>
            <a:picLocks noChangeAspect="1"/>
          </p:cNvPicPr>
          <p:nvPr/>
        </p:nvPicPr>
        <p:blipFill>
          <a:blip r:embed="rId2"/>
          <a:stretch>
            <a:fillRect/>
          </a:stretch>
        </p:blipFill>
        <p:spPr>
          <a:xfrm>
            <a:off x="914400" y="2743200"/>
            <a:ext cx="7052695" cy="3752063"/>
          </a:xfrm>
          <a:prstGeom prst="rect">
            <a:avLst/>
          </a:prstGeom>
          <a:ln>
            <a:solidFill>
              <a:schemeClr val="tx1"/>
            </a:solidFill>
          </a:ln>
        </p:spPr>
      </p:pic>
    </p:spTree>
    <p:extLst>
      <p:ext uri="{BB962C8B-B14F-4D97-AF65-F5344CB8AC3E}">
        <p14:creationId xmlns:p14="http://schemas.microsoft.com/office/powerpoint/2010/main" val="32724297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IBM SPSS Modeler: </a:t>
            </a:r>
            <a:br>
              <a:rPr lang="en-US" dirty="0" smtClean="0"/>
            </a:br>
            <a:r>
              <a:rPr lang="en-US" dirty="0"/>
              <a:t>T</a:t>
            </a:r>
            <a:r>
              <a:rPr lang="en-US" dirty="0" smtClean="0"/>
              <a:t>ext Analytics</a:t>
            </a:r>
            <a:endParaRPr lang="en-US" dirty="0"/>
          </a:p>
        </p:txBody>
      </p:sp>
      <p:sp>
        <p:nvSpPr>
          <p:cNvPr id="3" name="Content Placeholder 2"/>
          <p:cNvSpPr>
            <a:spLocks noGrp="1"/>
          </p:cNvSpPr>
          <p:nvPr>
            <p:ph idx="1"/>
          </p:nvPr>
        </p:nvSpPr>
        <p:spPr/>
        <p:txBody>
          <a:bodyPr/>
          <a:lstStyle/>
          <a:p>
            <a:r>
              <a:rPr lang="en-US" dirty="0" smtClean="0"/>
              <a:t>Choose the text field to analyze</a:t>
            </a:r>
            <a:endParaRPr lang="en-US" dirty="0"/>
          </a:p>
        </p:txBody>
      </p:sp>
      <p:pic>
        <p:nvPicPr>
          <p:cNvPr id="5" name="Picture 4"/>
          <p:cNvPicPr>
            <a:picLocks noChangeAspect="1"/>
          </p:cNvPicPr>
          <p:nvPr/>
        </p:nvPicPr>
        <p:blipFill>
          <a:blip r:embed="rId2"/>
          <a:stretch>
            <a:fillRect/>
          </a:stretch>
        </p:blipFill>
        <p:spPr>
          <a:xfrm>
            <a:off x="1295400" y="2667000"/>
            <a:ext cx="5533804" cy="3904770"/>
          </a:xfrm>
          <a:prstGeom prst="rect">
            <a:avLst/>
          </a:prstGeom>
        </p:spPr>
      </p:pic>
    </p:spTree>
    <p:extLst>
      <p:ext uri="{BB962C8B-B14F-4D97-AF65-F5344CB8AC3E}">
        <p14:creationId xmlns:p14="http://schemas.microsoft.com/office/powerpoint/2010/main" val="37300397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IBM SPSS Modeler: </a:t>
            </a:r>
            <a:br>
              <a:rPr lang="en-US" dirty="0" smtClean="0"/>
            </a:br>
            <a:r>
              <a:rPr lang="en-US" dirty="0"/>
              <a:t>T</a:t>
            </a:r>
            <a:r>
              <a:rPr lang="en-US" dirty="0" smtClean="0"/>
              <a:t>ext Analytics</a:t>
            </a:r>
            <a:endParaRPr lang="en-US" dirty="0"/>
          </a:p>
        </p:txBody>
      </p:sp>
      <p:sp>
        <p:nvSpPr>
          <p:cNvPr id="3" name="Content Placeholder 2"/>
          <p:cNvSpPr>
            <a:spLocks noGrp="1"/>
          </p:cNvSpPr>
          <p:nvPr>
            <p:ph idx="1"/>
          </p:nvPr>
        </p:nvSpPr>
        <p:spPr/>
        <p:txBody>
          <a:bodyPr/>
          <a:lstStyle/>
          <a:p>
            <a:pPr marL="0" indent="0">
              <a:buNone/>
            </a:pPr>
            <a:r>
              <a:rPr lang="en-US" sz="2800" dirty="0" smtClean="0"/>
              <a:t>Load a pre-set package </a:t>
            </a:r>
            <a:r>
              <a:rPr lang="en-US" sz="2800" dirty="0" smtClean="0">
                <a:sym typeface="Wingdings" panose="05000000000000000000" pitchFamily="2" charset="2"/>
              </a:rPr>
              <a:t> English  Sentiment</a:t>
            </a:r>
            <a:endParaRPr lang="en-US" sz="2800" dirty="0"/>
          </a:p>
        </p:txBody>
      </p:sp>
      <p:pic>
        <p:nvPicPr>
          <p:cNvPr id="4" name="Picture 3"/>
          <p:cNvPicPr>
            <a:picLocks noChangeAspect="1"/>
          </p:cNvPicPr>
          <p:nvPr/>
        </p:nvPicPr>
        <p:blipFill>
          <a:blip r:embed="rId2"/>
          <a:stretch>
            <a:fillRect/>
          </a:stretch>
        </p:blipFill>
        <p:spPr>
          <a:xfrm>
            <a:off x="665308" y="2743200"/>
            <a:ext cx="4211491" cy="3582260"/>
          </a:xfrm>
          <a:prstGeom prst="rect">
            <a:avLst/>
          </a:prstGeom>
        </p:spPr>
      </p:pic>
      <p:pic>
        <p:nvPicPr>
          <p:cNvPr id="6" name="Picture 5"/>
          <p:cNvPicPr>
            <a:picLocks noChangeAspect="1"/>
          </p:cNvPicPr>
          <p:nvPr/>
        </p:nvPicPr>
        <p:blipFill>
          <a:blip r:embed="rId3"/>
          <a:stretch>
            <a:fillRect/>
          </a:stretch>
        </p:blipFill>
        <p:spPr>
          <a:xfrm>
            <a:off x="5181600" y="2743200"/>
            <a:ext cx="3596947" cy="3923943"/>
          </a:xfrm>
          <a:prstGeom prst="rect">
            <a:avLst/>
          </a:prstGeom>
        </p:spPr>
      </p:pic>
    </p:spTree>
    <p:extLst>
      <p:ext uri="{BB962C8B-B14F-4D97-AF65-F5344CB8AC3E}">
        <p14:creationId xmlns:p14="http://schemas.microsoft.com/office/powerpoint/2010/main" val="24773882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IBM SPSS Modeler: </a:t>
            </a:r>
            <a:br>
              <a:rPr lang="en-US" dirty="0" smtClean="0"/>
            </a:br>
            <a:r>
              <a:rPr lang="en-US" dirty="0"/>
              <a:t>T</a:t>
            </a:r>
            <a:r>
              <a:rPr lang="en-US" dirty="0" smtClean="0"/>
              <a:t>ext Analytics</a:t>
            </a:r>
            <a:endParaRPr lang="en-US" dirty="0"/>
          </a:p>
        </p:txBody>
      </p:sp>
      <p:sp>
        <p:nvSpPr>
          <p:cNvPr id="3" name="Content Placeholder 2"/>
          <p:cNvSpPr>
            <a:spLocks noGrp="1"/>
          </p:cNvSpPr>
          <p:nvPr>
            <p:ph idx="1"/>
          </p:nvPr>
        </p:nvSpPr>
        <p:spPr/>
        <p:txBody>
          <a:bodyPr/>
          <a:lstStyle/>
          <a:p>
            <a:pPr marL="0" indent="0">
              <a:buNone/>
            </a:pPr>
            <a:r>
              <a:rPr lang="en-US" sz="2800" dirty="0" smtClean="0"/>
              <a:t>Choose Type and Sort</a:t>
            </a:r>
          </a:p>
          <a:p>
            <a:pPr marL="0" indent="0">
              <a:buNone/>
            </a:pPr>
            <a:r>
              <a:rPr lang="en-US" sz="2800" dirty="0" smtClean="0"/>
              <a:t>Look for sentiment: Positive and negative</a:t>
            </a:r>
            <a:endParaRPr lang="en-US" sz="2800" dirty="0"/>
          </a:p>
        </p:txBody>
      </p:sp>
      <p:pic>
        <p:nvPicPr>
          <p:cNvPr id="5" name="Picture 4"/>
          <p:cNvPicPr>
            <a:picLocks noChangeAspect="1"/>
          </p:cNvPicPr>
          <p:nvPr/>
        </p:nvPicPr>
        <p:blipFill>
          <a:blip r:embed="rId2"/>
          <a:stretch>
            <a:fillRect/>
          </a:stretch>
        </p:blipFill>
        <p:spPr>
          <a:xfrm>
            <a:off x="914400" y="3048000"/>
            <a:ext cx="7609524" cy="3533333"/>
          </a:xfrm>
          <a:prstGeom prst="rect">
            <a:avLst/>
          </a:prstGeom>
          <a:ln>
            <a:solidFill>
              <a:schemeClr val="tx1"/>
            </a:solidFill>
          </a:ln>
        </p:spPr>
      </p:pic>
    </p:spTree>
    <p:extLst>
      <p:ext uri="{BB962C8B-B14F-4D97-AF65-F5344CB8AC3E}">
        <p14:creationId xmlns:p14="http://schemas.microsoft.com/office/powerpoint/2010/main" val="8747016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533399" y="1143624"/>
            <a:ext cx="8238399" cy="5104775"/>
          </a:xfrm>
          <a:prstGeom prst="rect">
            <a:avLst/>
          </a:prstGeom>
          <a:ln>
            <a:solidFill>
              <a:schemeClr val="tx1"/>
            </a:solidFill>
          </a:ln>
        </p:spPr>
      </p:pic>
    </p:spTree>
    <p:extLst>
      <p:ext uri="{BB962C8B-B14F-4D97-AF65-F5344CB8AC3E}">
        <p14:creationId xmlns:p14="http://schemas.microsoft.com/office/powerpoint/2010/main" val="15654416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a:t>
            </a:r>
            <a:r>
              <a:rPr lang="en-US" smtClean="0"/>
              <a:t>positive recommendation</a:t>
            </a:r>
            <a:endParaRPr lang="en-US" dirty="0"/>
          </a:p>
        </p:txBody>
      </p:sp>
      <p:sp>
        <p:nvSpPr>
          <p:cNvPr id="3" name="Content Placeholder 2"/>
          <p:cNvSpPr>
            <a:spLocks noGrp="1"/>
          </p:cNvSpPr>
          <p:nvPr>
            <p:ph idx="1"/>
          </p:nvPr>
        </p:nvSpPr>
        <p:spPr>
          <a:xfrm>
            <a:off x="685800" y="2209800"/>
            <a:ext cx="7772400" cy="3886200"/>
          </a:xfrm>
        </p:spPr>
        <p:txBody>
          <a:bodyPr/>
          <a:lstStyle/>
          <a:p>
            <a:r>
              <a:rPr lang="en-US"/>
              <a:t>“The features that Blackboard has are very nice, the only difference is that the email program does not always work very well when sending messages to classmates through the roster, so I would try to improve that.”</a:t>
            </a:r>
          </a:p>
        </p:txBody>
      </p:sp>
    </p:spTree>
    <p:extLst>
      <p:ext uri="{BB962C8B-B14F-4D97-AF65-F5344CB8AC3E}">
        <p14:creationId xmlns:p14="http://schemas.microsoft.com/office/powerpoint/2010/main" val="12099727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negative recommendation</a:t>
            </a:r>
            <a:endParaRPr lang="en-US" dirty="0"/>
          </a:p>
        </p:txBody>
      </p:sp>
      <p:sp>
        <p:nvSpPr>
          <p:cNvPr id="3" name="Content Placeholder 2"/>
          <p:cNvSpPr>
            <a:spLocks noGrp="1"/>
          </p:cNvSpPr>
          <p:nvPr>
            <p:ph idx="1"/>
          </p:nvPr>
        </p:nvSpPr>
        <p:spPr/>
        <p:txBody>
          <a:bodyPr/>
          <a:lstStyle/>
          <a:p>
            <a:r>
              <a:rPr lang="en-US" sz="2800" dirty="0"/>
              <a:t>“Classes categorized either by day/time, or by subject. It would be neat if they were in chronological order because that's how I go about my week. Color coding or a ranking system for announcements that teachers put out to class-- i.e. is it about today's cancelled lecture or is it a review for the test? And if there IS a cancelled class, it should show up as the first thing I see, or it should send me an e-mail so I KNOW it's cancelled before I get there</a:t>
            </a:r>
            <a:r>
              <a:rPr lang="en-US" sz="2800" dirty="0" smtClean="0"/>
              <a:t>.”</a:t>
            </a:r>
            <a:endParaRPr lang="en-US" sz="2800" dirty="0"/>
          </a:p>
        </p:txBody>
      </p:sp>
    </p:spTree>
    <p:extLst>
      <p:ext uri="{BB962C8B-B14F-4D97-AF65-F5344CB8AC3E}">
        <p14:creationId xmlns:p14="http://schemas.microsoft.com/office/powerpoint/2010/main" val="15564420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IBM SPSS Modeler</a:t>
            </a:r>
            <a:endParaRPr lang="en-US" dirty="0"/>
          </a:p>
        </p:txBody>
      </p:sp>
      <p:sp>
        <p:nvSpPr>
          <p:cNvPr id="3" name="Content Placeholder 2"/>
          <p:cNvSpPr>
            <a:spLocks noGrp="1"/>
          </p:cNvSpPr>
          <p:nvPr>
            <p:ph idx="1"/>
          </p:nvPr>
        </p:nvSpPr>
        <p:spPr>
          <a:xfrm>
            <a:off x="685800" y="1981200"/>
            <a:ext cx="3810000" cy="4114800"/>
          </a:xfrm>
        </p:spPr>
        <p:txBody>
          <a:bodyPr/>
          <a:lstStyle/>
          <a:p>
            <a:r>
              <a:rPr lang="en-US" sz="2800" dirty="0" smtClean="0"/>
              <a:t>The software app is made for business, and thus it has a pre-built text mining package for customer satisfaction.</a:t>
            </a:r>
          </a:p>
          <a:p>
            <a:r>
              <a:rPr lang="en-US" sz="2800" dirty="0" smtClean="0"/>
              <a:t>Let’s treat students as customers.</a:t>
            </a:r>
            <a:endParaRPr lang="en-US" sz="2800" dirty="0"/>
          </a:p>
        </p:txBody>
      </p:sp>
      <p:pic>
        <p:nvPicPr>
          <p:cNvPr id="5" name="Picture 4"/>
          <p:cNvPicPr>
            <a:picLocks noChangeAspect="1"/>
          </p:cNvPicPr>
          <p:nvPr/>
        </p:nvPicPr>
        <p:blipFill>
          <a:blip r:embed="rId2"/>
          <a:stretch>
            <a:fillRect/>
          </a:stretch>
        </p:blipFill>
        <p:spPr>
          <a:xfrm>
            <a:off x="4648200" y="2057400"/>
            <a:ext cx="4114800" cy="4488873"/>
          </a:xfrm>
          <a:prstGeom prst="rect">
            <a:avLst/>
          </a:prstGeom>
        </p:spPr>
      </p:pic>
    </p:spTree>
    <p:extLst>
      <p:ext uri="{BB962C8B-B14F-4D97-AF65-F5344CB8AC3E}">
        <p14:creationId xmlns:p14="http://schemas.microsoft.com/office/powerpoint/2010/main" val="34384569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a:xfrm>
            <a:off x="685800" y="304800"/>
            <a:ext cx="7772400" cy="1143000"/>
          </a:xfrm>
        </p:spPr>
        <p:txBody>
          <a:bodyPr/>
          <a:lstStyle/>
          <a:p>
            <a:pPr eaLnBrk="1" hangingPunct="1"/>
            <a:r>
              <a:rPr lang="en-US" altLang="en-US" dirty="0" smtClean="0"/>
              <a:t>IBM SPSS</a:t>
            </a:r>
            <a:r>
              <a:rPr lang="en-US" altLang="en-US" dirty="0"/>
              <a:t> </a:t>
            </a:r>
            <a:r>
              <a:rPr lang="en-US" altLang="en-US" dirty="0" smtClean="0"/>
              <a:t>Modeler: </a:t>
            </a:r>
          </a:p>
        </p:txBody>
      </p:sp>
      <p:sp>
        <p:nvSpPr>
          <p:cNvPr id="53251" name="Content Placeholder 2"/>
          <p:cNvSpPr>
            <a:spLocks noGrp="1"/>
          </p:cNvSpPr>
          <p:nvPr>
            <p:ph idx="1"/>
          </p:nvPr>
        </p:nvSpPr>
        <p:spPr>
          <a:xfrm>
            <a:off x="990600" y="1447800"/>
            <a:ext cx="4800600" cy="4953000"/>
          </a:xfrm>
        </p:spPr>
        <p:txBody>
          <a:bodyPr/>
          <a:lstStyle/>
          <a:p>
            <a:pPr eaLnBrk="1" hangingPunct="1"/>
            <a:r>
              <a:rPr lang="en-US" altLang="en-US" dirty="0" smtClean="0"/>
              <a:t>Build the categories (concepts) based on the recurring terms and phrases.</a:t>
            </a:r>
          </a:p>
        </p:txBody>
      </p:sp>
      <p:pic>
        <p:nvPicPr>
          <p:cNvPr id="4" name="Picture 3"/>
          <p:cNvPicPr>
            <a:picLocks noChangeAspect="1"/>
          </p:cNvPicPr>
          <p:nvPr/>
        </p:nvPicPr>
        <p:blipFill>
          <a:blip r:embed="rId3"/>
          <a:stretch>
            <a:fillRect/>
          </a:stretch>
        </p:blipFill>
        <p:spPr>
          <a:xfrm>
            <a:off x="533400" y="3767133"/>
            <a:ext cx="5553444" cy="2619153"/>
          </a:xfrm>
          <a:prstGeom prst="rect">
            <a:avLst/>
          </a:prstGeom>
          <a:ln>
            <a:solidFill>
              <a:schemeClr val="tx1"/>
            </a:solidFill>
          </a:ln>
        </p:spPr>
      </p:pic>
    </p:spTree>
    <p:extLst>
      <p:ext uri="{BB962C8B-B14F-4D97-AF65-F5344CB8AC3E}">
        <p14:creationId xmlns:p14="http://schemas.microsoft.com/office/powerpoint/2010/main" val="74212157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685800" y="381000"/>
            <a:ext cx="7772400" cy="1143000"/>
          </a:xfrm>
        </p:spPr>
        <p:txBody>
          <a:bodyPr/>
          <a:lstStyle/>
          <a:p>
            <a:pPr eaLnBrk="1" hangingPunct="1"/>
            <a:r>
              <a:rPr lang="en-US" altLang="en-US" dirty="0" smtClean="0"/>
              <a:t>Categorization</a:t>
            </a:r>
          </a:p>
        </p:txBody>
      </p:sp>
      <p:sp>
        <p:nvSpPr>
          <p:cNvPr id="5" name="Content Placeholder 2"/>
          <p:cNvSpPr txBox="1">
            <a:spLocks/>
          </p:cNvSpPr>
          <p:nvPr/>
        </p:nvSpPr>
        <p:spPr>
          <a:xfrm>
            <a:off x="599919" y="3048000"/>
            <a:ext cx="3124200" cy="3120571"/>
          </a:xfrm>
          <a:prstGeom prst="rect">
            <a:avLst/>
          </a:prstGeom>
        </p:spPr>
        <p:txBody>
          <a:bodyPr/>
          <a:lstStyle/>
          <a:p>
            <a:pPr marL="457200" indent="-457200" eaLnBrk="1" hangingPunct="1">
              <a:spcBef>
                <a:spcPct val="20000"/>
              </a:spcBef>
              <a:buFont typeface="Arial" panose="020B0604020202020204" pitchFamily="34" charset="0"/>
              <a:buChar char="•"/>
              <a:defRPr/>
            </a:pPr>
            <a:r>
              <a:rPr kumimoji="1" lang="en-US" sz="2800" kern="0" dirty="0" smtClean="0">
                <a:latin typeface="+mn-lt"/>
              </a:rPr>
              <a:t>Modeler counts the frequency of terms and phrases.</a:t>
            </a:r>
          </a:p>
          <a:p>
            <a:pPr marL="457200" indent="-457200" eaLnBrk="1" hangingPunct="1">
              <a:spcBef>
                <a:spcPct val="20000"/>
              </a:spcBef>
              <a:buFont typeface="Arial" panose="020B0604020202020204" pitchFamily="34" charset="0"/>
              <a:buChar char="•"/>
              <a:defRPr/>
            </a:pPr>
            <a:r>
              <a:rPr kumimoji="1" lang="en-US" sz="2800" kern="0" dirty="0" smtClean="0">
                <a:latin typeface="+mn-lt"/>
              </a:rPr>
              <a:t>Based on the words it builds </a:t>
            </a:r>
            <a:r>
              <a:rPr kumimoji="1" lang="en-US" sz="2800" kern="0" dirty="0" smtClean="0">
                <a:solidFill>
                  <a:srgbClr val="FF0000"/>
                </a:solidFill>
                <a:latin typeface="+mn-lt"/>
              </a:rPr>
              <a:t>categories</a:t>
            </a:r>
            <a:r>
              <a:rPr kumimoji="1" lang="en-US" sz="2800" kern="0" dirty="0" smtClean="0">
                <a:latin typeface="+mn-lt"/>
              </a:rPr>
              <a:t>.</a:t>
            </a:r>
          </a:p>
        </p:txBody>
      </p:sp>
      <p:pic>
        <p:nvPicPr>
          <p:cNvPr id="3" name="Picture 2"/>
          <p:cNvPicPr>
            <a:picLocks noChangeAspect="1"/>
          </p:cNvPicPr>
          <p:nvPr/>
        </p:nvPicPr>
        <p:blipFill>
          <a:blip r:embed="rId3"/>
          <a:stretch>
            <a:fillRect/>
          </a:stretch>
        </p:blipFill>
        <p:spPr>
          <a:xfrm>
            <a:off x="3886200" y="1600200"/>
            <a:ext cx="4699997" cy="4876800"/>
          </a:xfrm>
          <a:prstGeom prst="rect">
            <a:avLst/>
          </a:prstGeom>
          <a:ln>
            <a:solidFill>
              <a:schemeClr val="tx1"/>
            </a:solidFill>
          </a:ln>
        </p:spPr>
      </p:pic>
      <p:pic>
        <p:nvPicPr>
          <p:cNvPr id="2" name="Picture 1"/>
          <p:cNvPicPr>
            <a:picLocks noChangeAspect="1"/>
          </p:cNvPicPr>
          <p:nvPr/>
        </p:nvPicPr>
        <p:blipFill>
          <a:blip r:embed="rId4"/>
          <a:stretch>
            <a:fillRect/>
          </a:stretch>
        </p:blipFill>
        <p:spPr>
          <a:xfrm>
            <a:off x="1066800" y="1600200"/>
            <a:ext cx="2495238" cy="1200000"/>
          </a:xfrm>
          <a:prstGeom prst="rect">
            <a:avLst/>
          </a:prstGeom>
          <a:ln>
            <a:solidFill>
              <a:schemeClr val="tx1"/>
            </a:solidFill>
          </a:ln>
        </p:spPr>
      </p:pic>
    </p:spTree>
    <p:extLst>
      <p:ext uri="{BB962C8B-B14F-4D97-AF65-F5344CB8AC3E}">
        <p14:creationId xmlns:p14="http://schemas.microsoft.com/office/powerpoint/2010/main" val="404039549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pPr eaLnBrk="1" hangingPunct="1"/>
            <a:r>
              <a:rPr lang="en-US" altLang="en-US" smtClean="0"/>
              <a:t>Category Bar by frequency</a:t>
            </a:r>
          </a:p>
        </p:txBody>
      </p:sp>
      <p:pic>
        <p:nvPicPr>
          <p:cNvPr id="2" name="Picture 1"/>
          <p:cNvPicPr>
            <a:picLocks noChangeAspect="1"/>
          </p:cNvPicPr>
          <p:nvPr/>
        </p:nvPicPr>
        <p:blipFill>
          <a:blip r:embed="rId3"/>
          <a:stretch>
            <a:fillRect/>
          </a:stretch>
        </p:blipFill>
        <p:spPr>
          <a:xfrm>
            <a:off x="671286" y="2667000"/>
            <a:ext cx="8022625" cy="3733800"/>
          </a:xfrm>
          <a:prstGeom prst="rect">
            <a:avLst/>
          </a:prstGeom>
          <a:ln>
            <a:solidFill>
              <a:schemeClr val="tx1"/>
            </a:solidFill>
          </a:ln>
        </p:spPr>
      </p:pic>
      <p:sp>
        <p:nvSpPr>
          <p:cNvPr id="4" name="Content Placeholder 2"/>
          <p:cNvSpPr txBox="1">
            <a:spLocks/>
          </p:cNvSpPr>
          <p:nvPr/>
        </p:nvSpPr>
        <p:spPr>
          <a:xfrm>
            <a:off x="671286" y="1752600"/>
            <a:ext cx="7772400" cy="762000"/>
          </a:xfrm>
          <a:prstGeom prst="rect">
            <a:avLst/>
          </a:prstGeom>
        </p:spPr>
        <p:txBody>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defRPr>
            </a:lvl2pPr>
            <a:lvl3pPr marL="1143000" indent="-228600" algn="l" rtl="0" eaLnBrk="0" fontAlgn="base" hangingPunct="0">
              <a:spcBef>
                <a:spcPct val="20000"/>
              </a:spcBef>
              <a:spcAft>
                <a:spcPct val="0"/>
              </a:spcAft>
              <a:buChar char="•"/>
              <a:defRPr kumimoji="1" sz="2400">
                <a:solidFill>
                  <a:schemeClr val="tx1"/>
                </a:solidFill>
                <a:latin typeface="+mn-lt"/>
              </a:defRPr>
            </a:lvl3pPr>
            <a:lvl4pPr marL="1600200" indent="-228600" algn="l" rtl="0" eaLnBrk="0" fontAlgn="base" hangingPunct="0">
              <a:spcBef>
                <a:spcPct val="20000"/>
              </a:spcBef>
              <a:spcAft>
                <a:spcPct val="0"/>
              </a:spcAft>
              <a:buChar char="–"/>
              <a:defRPr kumimoji="1" sz="2000">
                <a:solidFill>
                  <a:schemeClr val="tx1"/>
                </a:solidFill>
                <a:latin typeface="+mn-lt"/>
              </a:defRPr>
            </a:lvl4pPr>
            <a:lvl5pPr marL="2057400" indent="-228600" algn="l" rtl="0" eaLnBrk="0" fontAlgn="base" hangingPunct="0">
              <a:spcBef>
                <a:spcPct val="20000"/>
              </a:spcBef>
              <a:spcAft>
                <a:spcPct val="0"/>
              </a:spcAft>
              <a:buChar char="•"/>
              <a:defRPr kumimoji="1" sz="2000">
                <a:solidFill>
                  <a:schemeClr val="tx1"/>
                </a:solidFill>
                <a:latin typeface="+mn-lt"/>
              </a:defRPr>
            </a:lvl5pPr>
            <a:lvl6pPr marL="2514600" indent="-228600" algn="l" rtl="0" eaLnBrk="1" fontAlgn="base" hangingPunct="1">
              <a:spcBef>
                <a:spcPct val="20000"/>
              </a:spcBef>
              <a:spcAft>
                <a:spcPct val="0"/>
              </a:spcAft>
              <a:buChar char="•"/>
              <a:defRPr kumimoji="1" sz="2000">
                <a:solidFill>
                  <a:schemeClr val="tx1"/>
                </a:solidFill>
                <a:latin typeface="+mn-lt"/>
              </a:defRPr>
            </a:lvl6pPr>
            <a:lvl7pPr marL="2971800" indent="-228600" algn="l" rtl="0" eaLnBrk="1" fontAlgn="base" hangingPunct="1">
              <a:spcBef>
                <a:spcPct val="20000"/>
              </a:spcBef>
              <a:spcAft>
                <a:spcPct val="0"/>
              </a:spcAft>
              <a:buChar char="•"/>
              <a:defRPr kumimoji="1" sz="2000">
                <a:solidFill>
                  <a:schemeClr val="tx1"/>
                </a:solidFill>
                <a:latin typeface="+mn-lt"/>
              </a:defRPr>
            </a:lvl7pPr>
            <a:lvl8pPr marL="3429000" indent="-228600" algn="l" rtl="0" eaLnBrk="1" fontAlgn="base" hangingPunct="1">
              <a:spcBef>
                <a:spcPct val="20000"/>
              </a:spcBef>
              <a:spcAft>
                <a:spcPct val="0"/>
              </a:spcAft>
              <a:buChar char="•"/>
              <a:defRPr kumimoji="1" sz="2000">
                <a:solidFill>
                  <a:schemeClr val="tx1"/>
                </a:solidFill>
                <a:latin typeface="+mn-lt"/>
              </a:defRPr>
            </a:lvl8pPr>
            <a:lvl9pPr marL="3886200" indent="-228600" algn="l" rtl="0" eaLnBrk="1" fontAlgn="base" hangingPunct="1">
              <a:spcBef>
                <a:spcPct val="20000"/>
              </a:spcBef>
              <a:spcAft>
                <a:spcPct val="0"/>
              </a:spcAft>
              <a:buChar char="•"/>
              <a:defRPr kumimoji="1" sz="2000">
                <a:solidFill>
                  <a:schemeClr val="tx1"/>
                </a:solidFill>
                <a:latin typeface="+mn-lt"/>
              </a:defRPr>
            </a:lvl9pPr>
          </a:lstStyle>
          <a:p>
            <a:pPr eaLnBrk="1" hangingPunct="1"/>
            <a:r>
              <a:rPr lang="en-US" altLang="en-US" kern="0" dirty="0" smtClean="0"/>
              <a:t>Hit </a:t>
            </a:r>
            <a:r>
              <a:rPr lang="en-US" altLang="en-US" kern="0" dirty="0" smtClean="0">
                <a:solidFill>
                  <a:srgbClr val="00B050"/>
                </a:solidFill>
              </a:rPr>
              <a:t>Display </a:t>
            </a:r>
            <a:r>
              <a:rPr lang="en-US" altLang="en-US" kern="0" dirty="0" smtClean="0"/>
              <a:t>to show the table and the map.</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a:xfrm>
            <a:off x="685800" y="304800"/>
            <a:ext cx="7772400" cy="1143000"/>
          </a:xfrm>
        </p:spPr>
        <p:txBody>
          <a:bodyPr/>
          <a:lstStyle/>
          <a:p>
            <a:pPr eaLnBrk="1" hangingPunct="1"/>
            <a:r>
              <a:rPr lang="en-US" altLang="en-US" smtClean="0"/>
              <a:t>Category Web: </a:t>
            </a:r>
          </a:p>
        </p:txBody>
      </p:sp>
      <p:sp>
        <p:nvSpPr>
          <p:cNvPr id="59395" name="Content Placeholder 2"/>
          <p:cNvSpPr>
            <a:spLocks noGrp="1"/>
          </p:cNvSpPr>
          <p:nvPr>
            <p:ph idx="1"/>
          </p:nvPr>
        </p:nvSpPr>
        <p:spPr>
          <a:xfrm>
            <a:off x="740228" y="1418771"/>
            <a:ext cx="7870372" cy="762000"/>
          </a:xfrm>
        </p:spPr>
        <p:txBody>
          <a:bodyPr/>
          <a:lstStyle/>
          <a:p>
            <a:pPr eaLnBrk="1" hangingPunct="1"/>
            <a:r>
              <a:rPr lang="en-US" altLang="en-US" sz="2400" dirty="0" smtClean="0"/>
              <a:t>Show how themes are related.</a:t>
            </a:r>
          </a:p>
          <a:p>
            <a:pPr eaLnBrk="1" hangingPunct="1"/>
            <a:r>
              <a:rPr lang="en-US" altLang="en-US" sz="2400" dirty="0" smtClean="0"/>
              <a:t>Set the range of the frequency to avoid over-plotting.</a:t>
            </a:r>
          </a:p>
        </p:txBody>
      </p:sp>
      <p:pic>
        <p:nvPicPr>
          <p:cNvPr id="4" name="Picture 3"/>
          <p:cNvPicPr>
            <a:picLocks noChangeAspect="1"/>
          </p:cNvPicPr>
          <p:nvPr/>
        </p:nvPicPr>
        <p:blipFill>
          <a:blip r:embed="rId3"/>
          <a:stretch>
            <a:fillRect/>
          </a:stretch>
        </p:blipFill>
        <p:spPr>
          <a:xfrm>
            <a:off x="914400" y="2438400"/>
            <a:ext cx="7543800" cy="4114800"/>
          </a:xfrm>
          <a:prstGeom prst="rect">
            <a:avLst/>
          </a:prstGeom>
          <a:ln>
            <a:solidFill>
              <a:schemeClr val="tx1"/>
            </a:solid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a:xfrm>
            <a:off x="685800" y="381000"/>
            <a:ext cx="7772400" cy="1143000"/>
          </a:xfrm>
        </p:spPr>
        <p:txBody>
          <a:bodyPr/>
          <a:lstStyle/>
          <a:p>
            <a:pPr eaLnBrk="1" hangingPunct="1"/>
            <a:r>
              <a:rPr lang="en-US" altLang="en-US" smtClean="0"/>
              <a:t>Pre-built categorization: Customer Survey</a:t>
            </a:r>
          </a:p>
        </p:txBody>
      </p:sp>
      <p:sp>
        <p:nvSpPr>
          <p:cNvPr id="61443" name="Content Placeholder 2"/>
          <p:cNvSpPr>
            <a:spLocks noGrp="1"/>
          </p:cNvSpPr>
          <p:nvPr>
            <p:ph idx="1"/>
          </p:nvPr>
        </p:nvSpPr>
        <p:spPr>
          <a:xfrm>
            <a:off x="446598" y="1999343"/>
            <a:ext cx="3886200" cy="4648200"/>
          </a:xfrm>
        </p:spPr>
        <p:txBody>
          <a:bodyPr/>
          <a:lstStyle/>
          <a:p>
            <a:pPr eaLnBrk="1" hangingPunct="1"/>
            <a:r>
              <a:rPr lang="en-US" altLang="en-US" sz="2400" dirty="0" smtClean="0"/>
              <a:t>When a pre-built category package (e.g. customer survey) is used, the result is different.</a:t>
            </a:r>
          </a:p>
          <a:p>
            <a:pPr eaLnBrk="1" hangingPunct="1"/>
            <a:r>
              <a:rPr lang="en-US" altLang="en-US" sz="2400" dirty="0" smtClean="0"/>
              <a:t>Text analysis looks for “usability”, “functioning”, “accessibility”…etc. </a:t>
            </a:r>
          </a:p>
          <a:p>
            <a:pPr eaLnBrk="1" hangingPunct="1"/>
            <a:r>
              <a:rPr lang="en-US" sz="2400" dirty="0"/>
              <a:t>You can </a:t>
            </a:r>
            <a:r>
              <a:rPr lang="en-US" sz="2400" dirty="0" smtClean="0"/>
              <a:t>mine the text </a:t>
            </a:r>
            <a:r>
              <a:rPr lang="en-US" sz="2400" dirty="0"/>
              <a:t>without using any pre-built package.</a:t>
            </a:r>
          </a:p>
          <a:p>
            <a:pPr marL="0" indent="0" eaLnBrk="1" hangingPunct="1">
              <a:buNone/>
            </a:pPr>
            <a:endParaRPr lang="en-US" altLang="en-US" sz="2400" dirty="0" smtClean="0"/>
          </a:p>
        </p:txBody>
      </p:sp>
      <p:pic>
        <p:nvPicPr>
          <p:cNvPr id="2" name="Picture 1"/>
          <p:cNvPicPr>
            <a:picLocks noChangeAspect="1"/>
          </p:cNvPicPr>
          <p:nvPr/>
        </p:nvPicPr>
        <p:blipFill>
          <a:blip r:embed="rId3"/>
          <a:stretch>
            <a:fillRect/>
          </a:stretch>
        </p:blipFill>
        <p:spPr>
          <a:xfrm>
            <a:off x="4347312" y="2133600"/>
            <a:ext cx="4468909" cy="2919153"/>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pPr eaLnBrk="1" hangingPunct="1"/>
            <a:r>
              <a:rPr lang="en-US" altLang="en-US" smtClean="0"/>
              <a:t>Example of sub-categories</a:t>
            </a:r>
          </a:p>
        </p:txBody>
      </p:sp>
      <p:sp>
        <p:nvSpPr>
          <p:cNvPr id="63491" name="Content Placeholder 2"/>
          <p:cNvSpPr>
            <a:spLocks noGrp="1"/>
          </p:cNvSpPr>
          <p:nvPr>
            <p:ph idx="1"/>
          </p:nvPr>
        </p:nvSpPr>
        <p:spPr>
          <a:xfrm>
            <a:off x="304800" y="1828800"/>
            <a:ext cx="3733800" cy="4572000"/>
          </a:xfrm>
        </p:spPr>
        <p:txBody>
          <a:bodyPr/>
          <a:lstStyle/>
          <a:p>
            <a:pPr eaLnBrk="1" hangingPunct="1"/>
            <a:r>
              <a:rPr lang="en-US" altLang="en-US" sz="2800" dirty="0" smtClean="0"/>
              <a:t>The researcher can drill down the category to view the sub-categories. </a:t>
            </a:r>
          </a:p>
          <a:p>
            <a:pPr eaLnBrk="1" hangingPunct="1"/>
            <a:r>
              <a:rPr lang="en-US" altLang="en-US" sz="2800" dirty="0" smtClean="0"/>
              <a:t>The original responses are highlighted for the researcher to cross-examine. </a:t>
            </a:r>
          </a:p>
        </p:txBody>
      </p:sp>
      <p:pic>
        <p:nvPicPr>
          <p:cNvPr id="6349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029200" y="1981200"/>
            <a:ext cx="1943100" cy="15319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63493"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084638" y="3962400"/>
            <a:ext cx="4906962" cy="23161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a:t>
            </a:r>
            <a:endParaRPr lang="en-US" dirty="0"/>
          </a:p>
        </p:txBody>
      </p:sp>
      <p:sp>
        <p:nvSpPr>
          <p:cNvPr id="3" name="Content Placeholder 2"/>
          <p:cNvSpPr>
            <a:spLocks noGrp="1"/>
          </p:cNvSpPr>
          <p:nvPr>
            <p:ph idx="1"/>
          </p:nvPr>
        </p:nvSpPr>
        <p:spPr>
          <a:xfrm>
            <a:off x="685800" y="1981200"/>
            <a:ext cx="5029200" cy="4114800"/>
          </a:xfrm>
        </p:spPr>
        <p:txBody>
          <a:bodyPr/>
          <a:lstStyle/>
          <a:p>
            <a:r>
              <a:rPr lang="en-US" sz="2800" dirty="0" smtClean="0"/>
              <a:t>What are the central theme of John Wesley's Methodist movement?</a:t>
            </a:r>
          </a:p>
          <a:p>
            <a:r>
              <a:rPr lang="en-US" sz="2800" dirty="0" smtClean="0"/>
              <a:t>Some people said that he had no intention to start a new denomination, and thus his sermons were not opposed to the Church of England.</a:t>
            </a:r>
          </a:p>
          <a:p>
            <a:r>
              <a:rPr lang="en-US" sz="2800" dirty="0" smtClean="0"/>
              <a:t>How could we find out?</a:t>
            </a:r>
          </a:p>
          <a:p>
            <a:endParaRPr lang="en-US" dirty="0" smtClean="0"/>
          </a:p>
        </p:txBody>
      </p:sp>
      <p:pic>
        <p:nvPicPr>
          <p:cNvPr id="1026" name="Picture 2" descr="Image result for John Wesley"/>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791200" y="2133599"/>
            <a:ext cx="2743200" cy="3379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0970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533400"/>
            <a:ext cx="5181600" cy="1143000"/>
          </a:xfrm>
        </p:spPr>
        <p:txBody>
          <a:bodyPr/>
          <a:lstStyle/>
          <a:p>
            <a:r>
              <a:rPr lang="en-US" dirty="0" smtClean="0"/>
              <a:t>Mine documents</a:t>
            </a:r>
            <a:endParaRPr lang="en-US" dirty="0"/>
          </a:p>
        </p:txBody>
      </p:sp>
      <p:sp>
        <p:nvSpPr>
          <p:cNvPr id="3" name="Content Placeholder 2"/>
          <p:cNvSpPr>
            <a:spLocks noGrp="1"/>
          </p:cNvSpPr>
          <p:nvPr>
            <p:ph idx="1"/>
          </p:nvPr>
        </p:nvSpPr>
        <p:spPr>
          <a:xfrm>
            <a:off x="593897" y="3053301"/>
            <a:ext cx="2438400" cy="2743200"/>
          </a:xfrm>
        </p:spPr>
        <p:txBody>
          <a:bodyPr/>
          <a:lstStyle/>
          <a:p>
            <a:pPr marL="0" indent="0">
              <a:buNone/>
            </a:pPr>
            <a:r>
              <a:rPr lang="en-US" sz="2400" dirty="0" smtClean="0"/>
              <a:t>You can save documents (e.g. Word, PDF…</a:t>
            </a:r>
            <a:r>
              <a:rPr lang="en-US" sz="2400" dirty="0" err="1" smtClean="0"/>
              <a:t>etc</a:t>
            </a:r>
            <a:r>
              <a:rPr lang="en-US" sz="2400" dirty="0" smtClean="0"/>
              <a:t>,) in a folder and make Modeler to scan all files on the list.</a:t>
            </a:r>
            <a:endParaRPr lang="en-US" sz="2400" dirty="0"/>
          </a:p>
        </p:txBody>
      </p:sp>
      <p:pic>
        <p:nvPicPr>
          <p:cNvPr id="4" name="Picture 3"/>
          <p:cNvPicPr>
            <a:picLocks noChangeAspect="1"/>
          </p:cNvPicPr>
          <p:nvPr/>
        </p:nvPicPr>
        <p:blipFill>
          <a:blip r:embed="rId2"/>
          <a:stretch>
            <a:fillRect/>
          </a:stretch>
        </p:blipFill>
        <p:spPr>
          <a:xfrm>
            <a:off x="602511" y="1905000"/>
            <a:ext cx="2586893" cy="914400"/>
          </a:xfrm>
          <a:prstGeom prst="rect">
            <a:avLst/>
          </a:prstGeom>
          <a:ln>
            <a:solidFill>
              <a:schemeClr val="tx1"/>
            </a:solidFill>
          </a:ln>
        </p:spPr>
      </p:pic>
      <p:pic>
        <p:nvPicPr>
          <p:cNvPr id="5" name="Picture 4"/>
          <p:cNvPicPr>
            <a:picLocks noChangeAspect="1"/>
          </p:cNvPicPr>
          <p:nvPr/>
        </p:nvPicPr>
        <p:blipFill>
          <a:blip r:embed="rId3"/>
          <a:stretch>
            <a:fillRect/>
          </a:stretch>
        </p:blipFill>
        <p:spPr>
          <a:xfrm>
            <a:off x="3352800" y="1905000"/>
            <a:ext cx="5580952" cy="4819048"/>
          </a:xfrm>
          <a:prstGeom prst="rect">
            <a:avLst/>
          </a:prstGeom>
        </p:spPr>
      </p:pic>
    </p:spTree>
    <p:extLst>
      <p:ext uri="{BB962C8B-B14F-4D97-AF65-F5344CB8AC3E}">
        <p14:creationId xmlns:p14="http://schemas.microsoft.com/office/powerpoint/2010/main" val="2624977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533400"/>
            <a:ext cx="5181600" cy="1143000"/>
          </a:xfrm>
        </p:spPr>
        <p:txBody>
          <a:bodyPr/>
          <a:lstStyle/>
          <a:p>
            <a:r>
              <a:rPr lang="en-US" dirty="0" smtClean="0"/>
              <a:t>Mine documents</a:t>
            </a:r>
            <a:endParaRPr lang="en-US" dirty="0"/>
          </a:p>
        </p:txBody>
      </p:sp>
      <p:pic>
        <p:nvPicPr>
          <p:cNvPr id="6" name="Picture 5"/>
          <p:cNvPicPr>
            <a:picLocks noChangeAspect="1"/>
          </p:cNvPicPr>
          <p:nvPr/>
        </p:nvPicPr>
        <p:blipFill>
          <a:blip r:embed="rId2"/>
          <a:stretch>
            <a:fillRect/>
          </a:stretch>
        </p:blipFill>
        <p:spPr>
          <a:xfrm>
            <a:off x="2080808" y="1676400"/>
            <a:ext cx="5386792" cy="4876800"/>
          </a:xfrm>
          <a:prstGeom prst="rect">
            <a:avLst/>
          </a:prstGeom>
        </p:spPr>
      </p:pic>
    </p:spTree>
    <p:extLst>
      <p:ext uri="{BB962C8B-B14F-4D97-AF65-F5344CB8AC3E}">
        <p14:creationId xmlns:p14="http://schemas.microsoft.com/office/powerpoint/2010/main" val="2753175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33400"/>
            <a:ext cx="4572000" cy="1143000"/>
          </a:xfrm>
        </p:spPr>
        <p:txBody>
          <a:bodyPr/>
          <a:lstStyle/>
          <a:p>
            <a:r>
              <a:rPr lang="en-US" dirty="0" smtClean="0"/>
              <a:t>Similar question</a:t>
            </a:r>
            <a:endParaRPr lang="en-US" dirty="0"/>
          </a:p>
        </p:txBody>
      </p:sp>
      <p:sp>
        <p:nvSpPr>
          <p:cNvPr id="3" name="Content Placeholder 2"/>
          <p:cNvSpPr>
            <a:spLocks noGrp="1"/>
          </p:cNvSpPr>
          <p:nvPr>
            <p:ph idx="1"/>
          </p:nvPr>
        </p:nvSpPr>
        <p:spPr>
          <a:xfrm>
            <a:off x="609600" y="1752600"/>
            <a:ext cx="5029200" cy="4648200"/>
          </a:xfrm>
        </p:spPr>
        <p:txBody>
          <a:bodyPr/>
          <a:lstStyle/>
          <a:p>
            <a:r>
              <a:rPr lang="en-US" sz="2400" dirty="0" smtClean="0"/>
              <a:t>One of the most famous sermons written by </a:t>
            </a:r>
            <a:r>
              <a:rPr lang="en-US" sz="2400" dirty="0"/>
              <a:t>Johnathan Edwards </a:t>
            </a:r>
            <a:r>
              <a:rPr lang="en-US" sz="2400" dirty="0" smtClean="0"/>
              <a:t>(1703-1758) is </a:t>
            </a:r>
            <a:r>
              <a:rPr lang="en-US" sz="2400" dirty="0">
                <a:solidFill>
                  <a:srgbClr val="FF0000"/>
                </a:solidFill>
              </a:rPr>
              <a:t>"Sinners in the Hands of an Angry </a:t>
            </a:r>
            <a:r>
              <a:rPr lang="en-US" sz="2400" dirty="0" smtClean="0">
                <a:solidFill>
                  <a:srgbClr val="FF0000"/>
                </a:solidFill>
              </a:rPr>
              <a:t>God”</a:t>
            </a:r>
          </a:p>
          <a:p>
            <a:r>
              <a:rPr lang="en-US" sz="2400" dirty="0" smtClean="0"/>
              <a:t>The message is simple: if you don’t believe in Jesus, you will go to Hell.</a:t>
            </a:r>
            <a:endParaRPr lang="en-US" sz="2400" dirty="0"/>
          </a:p>
          <a:p>
            <a:r>
              <a:rPr lang="en-US" sz="2400" dirty="0" smtClean="0"/>
              <a:t>Is fear of divine punishment the central theme during the Second Great Awakening?</a:t>
            </a:r>
          </a:p>
          <a:p>
            <a:r>
              <a:rPr lang="en-US" sz="2400" dirty="0" smtClean="0"/>
              <a:t>Text mining of all his </a:t>
            </a:r>
            <a:r>
              <a:rPr lang="en-US" sz="2400" dirty="0"/>
              <a:t>sermons: http://</a:t>
            </a:r>
            <a:r>
              <a:rPr lang="en-US" sz="2400" dirty="0" err="1"/>
              <a:t>www.jonathan-edwards.org</a:t>
            </a:r>
            <a:r>
              <a:rPr lang="en-US" sz="2400" dirty="0" smtClean="0"/>
              <a:t>/  </a:t>
            </a:r>
            <a:endParaRPr lang="en-US" sz="24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91200" y="990600"/>
            <a:ext cx="2703685" cy="2971800"/>
          </a:xfrm>
          <a:prstGeom prst="rect">
            <a:avLst/>
          </a:prstGeom>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91201" y="4160157"/>
            <a:ext cx="2729544" cy="2164443"/>
          </a:xfrm>
          <a:prstGeom prst="rect">
            <a:avLst/>
          </a:prstGeom>
        </p:spPr>
      </p:pic>
    </p:spTree>
    <p:extLst>
      <p:ext uri="{BB962C8B-B14F-4D97-AF65-F5344CB8AC3E}">
        <p14:creationId xmlns:p14="http://schemas.microsoft.com/office/powerpoint/2010/main" val="1857840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a:xfrm>
            <a:off x="668338" y="381000"/>
            <a:ext cx="7772400" cy="1143000"/>
          </a:xfrm>
        </p:spPr>
        <p:txBody>
          <a:bodyPr/>
          <a:lstStyle/>
          <a:p>
            <a:pPr eaLnBrk="1" hangingPunct="1"/>
            <a:r>
              <a:rPr lang="en-US" altLang="en-US" smtClean="0">
                <a:solidFill>
                  <a:srgbClr val="7B9899"/>
                </a:solidFill>
              </a:rPr>
              <a:t>Example 2: </a:t>
            </a:r>
            <a:br>
              <a:rPr lang="en-US" altLang="en-US" smtClean="0">
                <a:solidFill>
                  <a:srgbClr val="7B9899"/>
                </a:solidFill>
              </a:rPr>
            </a:br>
            <a:r>
              <a:rPr lang="en-US" altLang="en-US" smtClean="0">
                <a:solidFill>
                  <a:srgbClr val="7B9899"/>
                </a:solidFill>
              </a:rPr>
              <a:t>Psychology of religion</a:t>
            </a:r>
          </a:p>
        </p:txBody>
      </p:sp>
      <p:sp>
        <p:nvSpPr>
          <p:cNvPr id="73731" name="Content Placeholder 2"/>
          <p:cNvSpPr>
            <a:spLocks noGrp="1"/>
          </p:cNvSpPr>
          <p:nvPr>
            <p:ph sz="quarter" idx="1"/>
          </p:nvPr>
        </p:nvSpPr>
        <p:spPr>
          <a:xfrm>
            <a:off x="301625" y="1978025"/>
            <a:ext cx="8613775" cy="4194175"/>
          </a:xfrm>
        </p:spPr>
        <p:txBody>
          <a:bodyPr/>
          <a:lstStyle/>
          <a:p>
            <a:pPr eaLnBrk="1" hangingPunct="1"/>
            <a:r>
              <a:rPr lang="en-US" altLang="en-US" sz="2400" dirty="0" smtClean="0"/>
              <a:t>Yu, C. H. (2015). Are positive trait attributions for the deceased caused by fear of supernatural punishments?: A triangulated study by content analysis and text mining. </a:t>
            </a:r>
            <a:r>
              <a:rPr lang="en-US" altLang="en-US" sz="2400" i="1" dirty="0" smtClean="0"/>
              <a:t>Journal of Psychology and Christianity, 34, </a:t>
            </a:r>
            <a:r>
              <a:rPr lang="en-US" altLang="en-US" sz="2400" dirty="0" smtClean="0"/>
              <a:t>3-18.</a:t>
            </a:r>
          </a:p>
          <a:p>
            <a:pPr eaLnBrk="1" hangingPunct="1"/>
            <a:r>
              <a:rPr lang="en-US" altLang="en-US" sz="2400" dirty="0" smtClean="0"/>
              <a:t>This project is a replicated and enhanced study of Jesse Bering’s research on </a:t>
            </a:r>
            <a:r>
              <a:rPr lang="en-US" altLang="en-US" sz="2400" dirty="0" smtClean="0">
                <a:solidFill>
                  <a:srgbClr val="FF0000"/>
                </a:solidFill>
              </a:rPr>
              <a:t>perceptions of dead agents</a:t>
            </a:r>
            <a:r>
              <a:rPr lang="en-US" altLang="en-US" sz="2400" dirty="0" smtClean="0"/>
              <a:t>. </a:t>
            </a:r>
          </a:p>
          <a:p>
            <a:pPr eaLnBrk="1" hangingPunct="1"/>
            <a:r>
              <a:rPr lang="en-US" altLang="en-US" sz="2400" dirty="0" smtClean="0"/>
              <a:t>Utilizing the framework of cognitive psychology and evolutionary psychology, Bering hypothesized that humans have a natural tendency to perceive that cognitive systems continue to function after death, and this disposition might be </a:t>
            </a:r>
            <a:r>
              <a:rPr lang="en-US" altLang="en-US" sz="2400" dirty="0" smtClean="0">
                <a:solidFill>
                  <a:srgbClr val="FF0000"/>
                </a:solidFill>
              </a:rPr>
              <a:t>the psychological foundation of religion</a:t>
            </a:r>
            <a:r>
              <a:rPr lang="en-US" altLang="en-US" sz="2400" dirty="0" smtClean="0"/>
              <a:t>. </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a:xfrm>
            <a:off x="301625" y="228600"/>
            <a:ext cx="3965575" cy="758825"/>
          </a:xfrm>
        </p:spPr>
        <p:txBody>
          <a:bodyPr/>
          <a:lstStyle/>
          <a:p>
            <a:pPr eaLnBrk="1" hangingPunct="1"/>
            <a:r>
              <a:rPr lang="en-US" altLang="en-US" smtClean="0">
                <a:solidFill>
                  <a:srgbClr val="7B9899"/>
                </a:solidFill>
              </a:rPr>
              <a:t>Context</a:t>
            </a:r>
          </a:p>
        </p:txBody>
      </p:sp>
      <p:sp>
        <p:nvSpPr>
          <p:cNvPr id="74755" name="Content Placeholder 2"/>
          <p:cNvSpPr>
            <a:spLocks noGrp="1"/>
          </p:cNvSpPr>
          <p:nvPr>
            <p:ph sz="quarter" idx="1"/>
          </p:nvPr>
        </p:nvSpPr>
        <p:spPr>
          <a:xfrm>
            <a:off x="228600" y="1639888"/>
            <a:ext cx="4651375" cy="4572000"/>
          </a:xfrm>
        </p:spPr>
        <p:txBody>
          <a:bodyPr/>
          <a:lstStyle/>
          <a:p>
            <a:pPr eaLnBrk="1" hangingPunct="1"/>
            <a:r>
              <a:rPr lang="en-US" altLang="en-US" sz="2800" smtClean="0"/>
              <a:t>Bering and his associates conducted a content analysis by extracting trait attributions from 496 obituaries published in the </a:t>
            </a:r>
            <a:r>
              <a:rPr lang="en-US" altLang="en-US" sz="2800" i="1" smtClean="0"/>
              <a:t>New York Times</a:t>
            </a:r>
            <a:r>
              <a:rPr lang="en-US" altLang="en-US" sz="2800" smtClean="0"/>
              <a:t>. The </a:t>
            </a:r>
            <a:r>
              <a:rPr lang="en-US" altLang="en-US" sz="2800" smtClean="0">
                <a:solidFill>
                  <a:srgbClr val="FF0000"/>
                </a:solidFill>
              </a:rPr>
              <a:t>trait attributions</a:t>
            </a:r>
            <a:r>
              <a:rPr lang="en-US" altLang="en-US" sz="2800" smtClean="0"/>
              <a:t> were classified according to the categories in the Evaluation of Other Questionnaire (EOOQ). </a:t>
            </a:r>
          </a:p>
        </p:txBody>
      </p:sp>
      <p:pic>
        <p:nvPicPr>
          <p:cNvPr id="74756" name="Picture 2" descr="http://www.creative-wisdom.com/photography/girls/ghost_9978.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029200" y="496888"/>
            <a:ext cx="3810000" cy="5715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p:txBody>
          <a:bodyPr/>
          <a:lstStyle/>
          <a:p>
            <a:pPr eaLnBrk="1" hangingPunct="1"/>
            <a:r>
              <a:rPr lang="en-US" altLang="en-US" smtClean="0">
                <a:solidFill>
                  <a:srgbClr val="7B9899"/>
                </a:solidFill>
              </a:rPr>
              <a:t>Context</a:t>
            </a:r>
          </a:p>
        </p:txBody>
      </p:sp>
      <p:sp>
        <p:nvSpPr>
          <p:cNvPr id="75779" name="Content Placeholder 2"/>
          <p:cNvSpPr>
            <a:spLocks noGrp="1"/>
          </p:cNvSpPr>
          <p:nvPr>
            <p:ph sz="quarter" idx="1"/>
          </p:nvPr>
        </p:nvSpPr>
        <p:spPr>
          <a:xfrm>
            <a:off x="301625" y="1527175"/>
            <a:ext cx="8504238" cy="4572000"/>
          </a:xfrm>
        </p:spPr>
        <p:txBody>
          <a:bodyPr/>
          <a:lstStyle/>
          <a:p>
            <a:pPr eaLnBrk="1" hangingPunct="1"/>
            <a:r>
              <a:rPr lang="en-US" altLang="en-US" smtClean="0"/>
              <a:t>Bering found that in those obituaries </a:t>
            </a:r>
            <a:r>
              <a:rPr lang="en-US" altLang="en-US" smtClean="0">
                <a:solidFill>
                  <a:srgbClr val="FF0000"/>
                </a:solidFill>
              </a:rPr>
              <a:t>pro-social and morality-related attributes</a:t>
            </a:r>
            <a:r>
              <a:rPr lang="en-US" altLang="en-US" smtClean="0"/>
              <a:t> of the dead people appeared more frequently than other types of qualities, such as achievements. </a:t>
            </a:r>
          </a:p>
          <a:p>
            <a:pPr eaLnBrk="1" hangingPunct="1"/>
            <a:r>
              <a:rPr lang="en-US" altLang="en-US" smtClean="0"/>
              <a:t>Along with the findings form other similar studies, Bering and his colleagues asserted that this behavioral pattern might result from adaptions during the evolutionary process. </a:t>
            </a:r>
          </a:p>
          <a:p>
            <a:pPr eaLnBrk="1" hangingPunct="1"/>
            <a:endParaRPr lang="en-US" altLang="en-US" smtClean="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p:txBody>
          <a:bodyPr/>
          <a:lstStyle/>
          <a:p>
            <a:pPr eaLnBrk="1" hangingPunct="1"/>
            <a:endParaRPr lang="en-US" altLang="en-US" smtClean="0">
              <a:solidFill>
                <a:srgbClr val="7B9899"/>
              </a:solidFill>
            </a:endParaRPr>
          </a:p>
        </p:txBody>
      </p:sp>
      <p:sp>
        <p:nvSpPr>
          <p:cNvPr id="76803" name="Content Placeholder 2"/>
          <p:cNvSpPr>
            <a:spLocks noGrp="1"/>
          </p:cNvSpPr>
          <p:nvPr>
            <p:ph sz="quarter" idx="1"/>
          </p:nvPr>
        </p:nvSpPr>
        <p:spPr>
          <a:xfrm>
            <a:off x="4724400" y="1527175"/>
            <a:ext cx="4081463" cy="4572000"/>
          </a:xfrm>
        </p:spPr>
        <p:txBody>
          <a:bodyPr/>
          <a:lstStyle/>
          <a:p>
            <a:pPr marL="0" indent="0" eaLnBrk="1" hangingPunct="1">
              <a:buNone/>
            </a:pPr>
            <a:r>
              <a:rPr lang="en-US" altLang="en-US" dirty="0" smtClean="0"/>
              <a:t>Specifically, if dead agents were believed to be aware of what the living people said and did, it could strengthen our </a:t>
            </a:r>
            <a:r>
              <a:rPr lang="en-US" altLang="en-US" dirty="0" smtClean="0">
                <a:solidFill>
                  <a:srgbClr val="FF0000"/>
                </a:solidFill>
              </a:rPr>
              <a:t>moral framework</a:t>
            </a:r>
            <a:r>
              <a:rPr lang="en-US" altLang="en-US" dirty="0" smtClean="0"/>
              <a:t>. </a:t>
            </a:r>
          </a:p>
          <a:p>
            <a:pPr eaLnBrk="1" hangingPunct="1"/>
            <a:endParaRPr lang="en-US" altLang="en-US" dirty="0" smtClean="0"/>
          </a:p>
        </p:txBody>
      </p:sp>
      <p:pic>
        <p:nvPicPr>
          <p:cNvPr id="76804" name="Picture 2" descr="http://www.creative-wisdom.com/photography/girls/ghost_9842.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33400" y="457200"/>
            <a:ext cx="3810000" cy="572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a:xfrm>
            <a:off x="668338" y="384175"/>
            <a:ext cx="7772400" cy="1143000"/>
          </a:xfrm>
        </p:spPr>
        <p:txBody>
          <a:bodyPr/>
          <a:lstStyle/>
          <a:p>
            <a:pPr eaLnBrk="1" hangingPunct="1"/>
            <a:r>
              <a:rPr lang="en-US" altLang="en-US" smtClean="0">
                <a:solidFill>
                  <a:srgbClr val="7B9899"/>
                </a:solidFill>
              </a:rPr>
              <a:t>Limitation of Bering’s study</a:t>
            </a:r>
          </a:p>
        </p:txBody>
      </p:sp>
      <p:sp>
        <p:nvSpPr>
          <p:cNvPr id="77827" name="Content Placeholder 2"/>
          <p:cNvSpPr>
            <a:spLocks noGrp="1"/>
          </p:cNvSpPr>
          <p:nvPr>
            <p:ph sz="quarter" idx="1"/>
          </p:nvPr>
        </p:nvSpPr>
        <p:spPr>
          <a:xfrm>
            <a:off x="301625" y="1828800"/>
            <a:ext cx="8504238" cy="4572000"/>
          </a:xfrm>
        </p:spPr>
        <p:txBody>
          <a:bodyPr/>
          <a:lstStyle/>
          <a:p>
            <a:pPr eaLnBrk="1" hangingPunct="1"/>
            <a:r>
              <a:rPr lang="en-US" altLang="en-US" sz="2800" smtClean="0"/>
              <a:t>Bering’s study has certain limitations. It is important to point out that 41% Americans attend church on a regular basis, and Christianity has major impacts on every aspect of people’s life. </a:t>
            </a:r>
          </a:p>
          <a:p>
            <a:pPr eaLnBrk="1" hangingPunct="1"/>
            <a:r>
              <a:rPr lang="en-US" altLang="en-US" sz="2800" smtClean="0"/>
              <a:t>A Gallup poll shows that 92% Americans believe in the existence of God. Thus, the wording patterns found in New York Times obituaries and the idea of afterlife among the Americans could be a </a:t>
            </a:r>
            <a:r>
              <a:rPr lang="en-US" altLang="en-US" sz="2800" smtClean="0">
                <a:solidFill>
                  <a:srgbClr val="FF0000"/>
                </a:solidFill>
              </a:rPr>
              <a:t>cultural product</a:t>
            </a:r>
            <a:r>
              <a:rPr lang="en-US" altLang="en-US" sz="2800" smtClean="0"/>
              <a:t>, instead of a </a:t>
            </a:r>
            <a:r>
              <a:rPr lang="en-US" altLang="en-US" sz="2800" smtClean="0">
                <a:solidFill>
                  <a:srgbClr val="FF0000"/>
                </a:solidFill>
              </a:rPr>
              <a:t>natural tendency</a:t>
            </a:r>
            <a:r>
              <a:rPr lang="en-US" altLang="en-US" sz="2800" smtClean="0"/>
              <a:t>. </a:t>
            </a:r>
          </a:p>
          <a:p>
            <a:pPr eaLnBrk="1" hangingPunct="1"/>
            <a:endParaRPr lang="en-US" altLang="en-US" smtClean="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a:xfrm>
            <a:off x="667544" y="384175"/>
            <a:ext cx="7772400" cy="1143000"/>
          </a:xfrm>
        </p:spPr>
        <p:txBody>
          <a:bodyPr/>
          <a:lstStyle/>
          <a:p>
            <a:pPr eaLnBrk="1" hangingPunct="1"/>
            <a:r>
              <a:rPr lang="en-US" altLang="en-US" dirty="0" smtClean="0">
                <a:solidFill>
                  <a:srgbClr val="7B9899"/>
                </a:solidFill>
              </a:rPr>
              <a:t>Purpose</a:t>
            </a:r>
          </a:p>
        </p:txBody>
      </p:sp>
      <p:sp>
        <p:nvSpPr>
          <p:cNvPr id="3" name="Content Placeholder 2"/>
          <p:cNvSpPr>
            <a:spLocks noGrp="1"/>
          </p:cNvSpPr>
          <p:nvPr>
            <p:ph sz="quarter" idx="1"/>
          </p:nvPr>
        </p:nvSpPr>
        <p:spPr>
          <a:xfrm>
            <a:off x="301625" y="1527174"/>
            <a:ext cx="8504238" cy="4797425"/>
          </a:xfrm>
        </p:spPr>
        <p:txBody>
          <a:bodyPr>
            <a:normAutofit fontScale="92500" lnSpcReduction="20000"/>
          </a:bodyPr>
          <a:lstStyle/>
          <a:p>
            <a:pPr marL="274320" indent="-274320" eaLnBrk="1" fontAlgn="auto" hangingPunct="1">
              <a:spcAft>
                <a:spcPts val="0"/>
              </a:spcAft>
              <a:buFont typeface="Wingdings 2"/>
              <a:buChar char=""/>
              <a:defRPr/>
            </a:pPr>
            <a:r>
              <a:rPr lang="en-US" dirty="0"/>
              <a:t>Another sample is needed in order to further examine Bering’s notion. In contrast to the US, in the </a:t>
            </a:r>
            <a:r>
              <a:rPr lang="en-US" dirty="0" smtClean="0"/>
              <a:t>UK </a:t>
            </a:r>
            <a:r>
              <a:rPr lang="en-US" dirty="0"/>
              <a:t>churchgoers are 10% of the entire population, and </a:t>
            </a:r>
            <a:r>
              <a:rPr lang="en-US" dirty="0" smtClean="0"/>
              <a:t>44</a:t>
            </a:r>
            <a:r>
              <a:rPr lang="en-US" dirty="0"/>
              <a:t>% of UK citizens believe in God. </a:t>
            </a:r>
          </a:p>
          <a:p>
            <a:pPr marL="274320" indent="-274320" eaLnBrk="1" fontAlgn="auto" hangingPunct="1">
              <a:spcAft>
                <a:spcPts val="0"/>
              </a:spcAft>
              <a:buFont typeface="Wingdings 2"/>
              <a:buChar char=""/>
              <a:defRPr/>
            </a:pPr>
            <a:r>
              <a:rPr lang="en-US" dirty="0" smtClean="0"/>
              <a:t>UK </a:t>
            </a:r>
            <a:r>
              <a:rPr lang="en-US" dirty="0"/>
              <a:t>is </a:t>
            </a:r>
            <a:r>
              <a:rPr lang="en-US" dirty="0" smtClean="0"/>
              <a:t>more </a:t>
            </a:r>
            <a:r>
              <a:rPr lang="en-US" dirty="0"/>
              <a:t>secular </a:t>
            </a:r>
            <a:r>
              <a:rPr lang="en-US" dirty="0" smtClean="0"/>
              <a:t>than </a:t>
            </a:r>
            <a:r>
              <a:rPr lang="en-US" dirty="0"/>
              <a:t>the US. If the perception of active dead agents is really natural or a-cultural, then the trait attributions found in the US sample should also be observed in the UK. </a:t>
            </a:r>
          </a:p>
          <a:p>
            <a:pPr marL="274320" indent="-274320" eaLnBrk="1" fontAlgn="auto" hangingPunct="1">
              <a:spcAft>
                <a:spcPts val="0"/>
              </a:spcAft>
              <a:buFont typeface="Wingdings 2"/>
              <a:buChar char=""/>
              <a:defRPr/>
            </a:pPr>
            <a:r>
              <a:rPr lang="en-US" dirty="0"/>
              <a:t>In this project 400 obituaries were sourced from two UK newspapers, namely, </a:t>
            </a:r>
            <a:r>
              <a:rPr lang="en-US" i="1" dirty="0"/>
              <a:t>Guardian </a:t>
            </a:r>
            <a:r>
              <a:rPr lang="en-US" dirty="0"/>
              <a:t>and </a:t>
            </a:r>
            <a:r>
              <a:rPr lang="en-US" i="1" dirty="0"/>
              <a:t>Independent</a:t>
            </a:r>
            <a:r>
              <a:rPr lang="en-US" dirty="0"/>
              <a:t>.</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p:txBody>
          <a:bodyPr/>
          <a:lstStyle/>
          <a:p>
            <a:pPr eaLnBrk="1" hangingPunct="1"/>
            <a:r>
              <a:rPr lang="en-US" altLang="en-US" smtClean="0">
                <a:solidFill>
                  <a:srgbClr val="7B9899"/>
                </a:solidFill>
              </a:rPr>
              <a:t>Methodology</a:t>
            </a:r>
          </a:p>
        </p:txBody>
      </p:sp>
      <p:sp>
        <p:nvSpPr>
          <p:cNvPr id="3" name="Content Placeholder 2"/>
          <p:cNvSpPr>
            <a:spLocks noGrp="1"/>
          </p:cNvSpPr>
          <p:nvPr>
            <p:ph sz="quarter" idx="1"/>
          </p:nvPr>
        </p:nvSpPr>
        <p:spPr>
          <a:xfrm>
            <a:off x="319088" y="1752600"/>
            <a:ext cx="8505825" cy="4797425"/>
          </a:xfrm>
        </p:spPr>
        <p:txBody>
          <a:bodyPr>
            <a:normAutofit fontScale="92500"/>
          </a:bodyPr>
          <a:lstStyle/>
          <a:p>
            <a:pPr marL="274320" indent="-274320" eaLnBrk="1" fontAlgn="auto" hangingPunct="1">
              <a:spcAft>
                <a:spcPts val="0"/>
              </a:spcAft>
              <a:buFont typeface="Wingdings 2"/>
              <a:buChar char=""/>
              <a:defRPr/>
            </a:pPr>
            <a:r>
              <a:rPr lang="en-US" dirty="0" smtClean="0"/>
              <a:t>Replicate </a:t>
            </a:r>
            <a:r>
              <a:rPr lang="en-US" dirty="0"/>
              <a:t>the study using content analysis based on EOOQ and data-driven categories in </a:t>
            </a:r>
            <a:r>
              <a:rPr lang="en-US" dirty="0">
                <a:solidFill>
                  <a:srgbClr val="FF0000"/>
                </a:solidFill>
              </a:rPr>
              <a:t>MAXQDA</a:t>
            </a:r>
          </a:p>
          <a:p>
            <a:pPr marL="274320" indent="-274320" eaLnBrk="1" fontAlgn="auto" hangingPunct="1">
              <a:spcAft>
                <a:spcPts val="0"/>
              </a:spcAft>
              <a:buFont typeface="Wingdings 2"/>
              <a:buChar char=""/>
              <a:defRPr/>
            </a:pPr>
            <a:r>
              <a:rPr lang="en-US" dirty="0" smtClean="0"/>
              <a:t>Triangulate </a:t>
            </a:r>
            <a:r>
              <a:rPr lang="en-US" dirty="0"/>
              <a:t>data analysis using </a:t>
            </a:r>
            <a:r>
              <a:rPr lang="en-US" dirty="0" smtClean="0"/>
              <a:t>SPSS </a:t>
            </a:r>
            <a:r>
              <a:rPr lang="en-US" dirty="0"/>
              <a:t>Text Analytics </a:t>
            </a:r>
            <a:endParaRPr lang="en-US" dirty="0" smtClean="0"/>
          </a:p>
          <a:p>
            <a:pPr marL="274320" indent="-274320" eaLnBrk="1" fontAlgn="auto" hangingPunct="1">
              <a:spcAft>
                <a:spcPts val="0"/>
              </a:spcAft>
              <a:buFont typeface="Wingdings 2"/>
              <a:buChar char=""/>
              <a:defRPr/>
            </a:pPr>
            <a:r>
              <a:rPr lang="en-US" dirty="0" smtClean="0"/>
              <a:t>Content </a:t>
            </a:r>
            <a:r>
              <a:rPr lang="en-US" dirty="0"/>
              <a:t>analysis relies on human </a:t>
            </a:r>
            <a:r>
              <a:rPr lang="en-US" dirty="0" smtClean="0"/>
              <a:t>on coders </a:t>
            </a:r>
            <a:r>
              <a:rPr lang="en-US" dirty="0"/>
              <a:t>whereas text mining is automated by natural language processing and computational linguistics.</a:t>
            </a:r>
          </a:p>
          <a:p>
            <a:pPr marL="274320" indent="-274320" eaLnBrk="1" fontAlgn="auto" hangingPunct="1">
              <a:spcAft>
                <a:spcPts val="0"/>
              </a:spcAft>
              <a:buFont typeface="Wingdings 2"/>
              <a:buChar char=""/>
              <a:defRPr/>
            </a:pPr>
            <a:r>
              <a:rPr lang="en-US" dirty="0" smtClean="0"/>
              <a:t>Coded </a:t>
            </a:r>
            <a:r>
              <a:rPr lang="en-US" dirty="0"/>
              <a:t>variables were exported to JMP for quantitative analysis</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a:xfrm>
            <a:off x="301625" y="228600"/>
            <a:ext cx="8534400" cy="609600"/>
          </a:xfrm>
        </p:spPr>
        <p:txBody>
          <a:bodyPr/>
          <a:lstStyle/>
          <a:p>
            <a:pPr eaLnBrk="1" hangingPunct="1"/>
            <a:r>
              <a:rPr lang="en-US" altLang="en-US" smtClean="0">
                <a:solidFill>
                  <a:srgbClr val="7B9899"/>
                </a:solidFill>
              </a:rPr>
              <a:t>EOOQ</a:t>
            </a:r>
          </a:p>
        </p:txBody>
      </p:sp>
      <p:sp>
        <p:nvSpPr>
          <p:cNvPr id="80899" name="Content Placeholder 2"/>
          <p:cNvSpPr>
            <a:spLocks noGrp="1"/>
          </p:cNvSpPr>
          <p:nvPr>
            <p:ph sz="quarter" idx="1"/>
          </p:nvPr>
        </p:nvSpPr>
        <p:spPr>
          <a:xfrm>
            <a:off x="301625" y="5684838"/>
            <a:ext cx="8504238" cy="715962"/>
          </a:xfrm>
        </p:spPr>
        <p:txBody>
          <a:bodyPr/>
          <a:lstStyle/>
          <a:p>
            <a:pPr eaLnBrk="1" hangingPunct="1"/>
            <a:r>
              <a:rPr lang="en-US" altLang="en-US" sz="2000" smtClean="0"/>
              <a:t>It is extremely rare to see negative attributes, such as “hypocritical” and “selfish” in those obituaries, and thus these categories are not useful.</a:t>
            </a:r>
          </a:p>
          <a:p>
            <a:pPr eaLnBrk="1" hangingPunct="1"/>
            <a:endParaRPr lang="en-US" altLang="en-US" smtClean="0"/>
          </a:p>
        </p:txBody>
      </p:sp>
      <p:pic>
        <p:nvPicPr>
          <p:cNvPr id="80900"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09600" y="914400"/>
            <a:ext cx="7818438" cy="477043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a:xfrm>
            <a:off x="671513" y="487363"/>
            <a:ext cx="7772400" cy="1143000"/>
          </a:xfrm>
        </p:spPr>
        <p:txBody>
          <a:bodyPr/>
          <a:lstStyle/>
          <a:p>
            <a:pPr eaLnBrk="1" hangingPunct="1"/>
            <a:r>
              <a:rPr lang="en-US" altLang="en-US" smtClean="0">
                <a:solidFill>
                  <a:srgbClr val="7B9899"/>
                </a:solidFill>
              </a:rPr>
              <a:t>New categories driven </a:t>
            </a:r>
            <a:br>
              <a:rPr lang="en-US" altLang="en-US" smtClean="0">
                <a:solidFill>
                  <a:srgbClr val="7B9899"/>
                </a:solidFill>
              </a:rPr>
            </a:br>
            <a:r>
              <a:rPr lang="en-US" altLang="en-US" smtClean="0">
                <a:solidFill>
                  <a:srgbClr val="7B9899"/>
                </a:solidFill>
              </a:rPr>
              <a:t>by the data</a:t>
            </a:r>
          </a:p>
        </p:txBody>
      </p:sp>
      <p:sp>
        <p:nvSpPr>
          <p:cNvPr id="81923" name="Content Placeholder 2"/>
          <p:cNvSpPr>
            <a:spLocks noGrp="1"/>
          </p:cNvSpPr>
          <p:nvPr>
            <p:ph sz="quarter" idx="1"/>
          </p:nvPr>
        </p:nvSpPr>
        <p:spPr>
          <a:xfrm>
            <a:off x="304800" y="1735138"/>
            <a:ext cx="8504238" cy="4572000"/>
          </a:xfrm>
        </p:spPr>
        <p:txBody>
          <a:bodyPr/>
          <a:lstStyle/>
          <a:p>
            <a:pPr eaLnBrk="1" hangingPunct="1"/>
            <a:r>
              <a:rPr lang="en-US" altLang="en-US" smtClean="0">
                <a:latin typeface="Calibri" panose="020F0502020204030204" pitchFamily="34" charset="0"/>
                <a:ea typeface="Calibri" panose="020F0502020204030204" pitchFamily="34" charset="0"/>
                <a:cs typeface="Times New Roman" panose="02020603050405020304" pitchFamily="18" charset="0"/>
              </a:rPr>
              <a:t>Some new categories were created by the coders.</a:t>
            </a:r>
          </a:p>
          <a:p>
            <a:pPr eaLnBrk="1" hangingPunct="1"/>
            <a:endParaRPr lang="en-US" altLang="en-US" smtClean="0">
              <a:ea typeface="Calibri" panose="020F0502020204030204" pitchFamily="34" charset="0"/>
              <a:cs typeface="Times New Roman" panose="02020603050405020304" pitchFamily="18" charset="0"/>
            </a:endParaRPr>
          </a:p>
        </p:txBody>
      </p:sp>
      <p:pic>
        <p:nvPicPr>
          <p:cNvPr id="81924" name="Picture 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286000" y="2667000"/>
            <a:ext cx="5857875" cy="38830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798" y="228600"/>
            <a:ext cx="7772400" cy="1143000"/>
          </a:xfrm>
        </p:spPr>
        <p:txBody>
          <a:bodyPr/>
          <a:lstStyle/>
          <a:p>
            <a:r>
              <a:rPr lang="en-US" dirty="0" smtClean="0"/>
              <a:t>MAXQDA</a:t>
            </a:r>
            <a:endParaRPr lang="en-US" dirty="0"/>
          </a:p>
        </p:txBody>
      </p:sp>
      <p:sp>
        <p:nvSpPr>
          <p:cNvPr id="3" name="Content Placeholder 2"/>
          <p:cNvSpPr>
            <a:spLocks noGrp="1"/>
          </p:cNvSpPr>
          <p:nvPr>
            <p:ph idx="1"/>
          </p:nvPr>
        </p:nvSpPr>
        <p:spPr>
          <a:xfrm>
            <a:off x="533400" y="1219200"/>
            <a:ext cx="7772400" cy="4114800"/>
          </a:xfrm>
        </p:spPr>
        <p:txBody>
          <a:bodyPr/>
          <a:lstStyle/>
          <a:p>
            <a:r>
              <a:rPr lang="en-US" sz="2800" dirty="0" smtClean="0"/>
              <a:t>Human coders:</a:t>
            </a:r>
          </a:p>
          <a:p>
            <a:pPr lvl="1"/>
            <a:r>
              <a:rPr lang="en-US" sz="2400" dirty="0" smtClean="0"/>
              <a:t>More accurate than machine coding</a:t>
            </a:r>
          </a:p>
          <a:p>
            <a:pPr lvl="1"/>
            <a:r>
              <a:rPr lang="en-US" sz="2400" dirty="0" smtClean="0"/>
              <a:t>Subject to fatigue and bias</a:t>
            </a:r>
          </a:p>
          <a:p>
            <a:pPr lvl="1"/>
            <a:r>
              <a:rPr lang="en-US" sz="2400" dirty="0" smtClean="0"/>
              <a:t>Take forever with big data</a:t>
            </a:r>
          </a:p>
          <a:p>
            <a:r>
              <a:rPr lang="en-US" sz="2800" dirty="0" smtClean="0"/>
              <a:t>Classify the passage by dragging and dropping</a:t>
            </a:r>
            <a:endParaRPr lang="en-US" sz="28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3398" y="3733800"/>
            <a:ext cx="7924800" cy="2946108"/>
          </a:xfrm>
          <a:prstGeom prst="rect">
            <a:avLst/>
          </a:prstGeom>
          <a:ln>
            <a:solidFill>
              <a:schemeClr val="tx1"/>
            </a:solidFill>
          </a:ln>
        </p:spPr>
      </p:pic>
    </p:spTree>
    <p:extLst>
      <p:ext uri="{BB962C8B-B14F-4D97-AF65-F5344CB8AC3E}">
        <p14:creationId xmlns:p14="http://schemas.microsoft.com/office/powerpoint/2010/main" val="33433863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p:txBody>
          <a:bodyPr/>
          <a:lstStyle/>
          <a:p>
            <a:pPr eaLnBrk="1" hangingPunct="1"/>
            <a:r>
              <a:rPr lang="en-US" altLang="en-US" dirty="0" smtClean="0"/>
              <a:t>Content analysis results</a:t>
            </a:r>
            <a:endParaRPr lang="en-US" altLang="en-US" dirty="0" smtClean="0">
              <a:solidFill>
                <a:srgbClr val="7B9899"/>
              </a:solidFill>
            </a:endParaRPr>
          </a:p>
        </p:txBody>
      </p:sp>
      <p:sp>
        <p:nvSpPr>
          <p:cNvPr id="82947" name="Content Placeholder 2"/>
          <p:cNvSpPr>
            <a:spLocks noGrp="1"/>
          </p:cNvSpPr>
          <p:nvPr>
            <p:ph sz="quarter" idx="1"/>
          </p:nvPr>
        </p:nvSpPr>
        <p:spPr>
          <a:xfrm>
            <a:off x="304800" y="1676400"/>
            <a:ext cx="3841750" cy="4572000"/>
          </a:xfrm>
        </p:spPr>
        <p:txBody>
          <a:bodyPr/>
          <a:lstStyle/>
          <a:p>
            <a:pPr marL="273050" indent="-273050" eaLnBrk="1" hangingPunct="1">
              <a:buFont typeface="Wingdings 2" panose="05020102010507070707" pitchFamily="18" charset="2"/>
              <a:buChar char=""/>
            </a:pPr>
            <a:r>
              <a:rPr lang="en-US" altLang="en-US" smtClean="0"/>
              <a:t>The most frequent recurring traits are achievement-related.</a:t>
            </a:r>
          </a:p>
        </p:txBody>
      </p:sp>
      <p:pic>
        <p:nvPicPr>
          <p:cNvPr id="82948" name="Picture 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4343400" y="1676400"/>
            <a:ext cx="3629025" cy="50260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p:txBody>
          <a:bodyPr/>
          <a:lstStyle/>
          <a:p>
            <a:pPr eaLnBrk="1" hangingPunct="1"/>
            <a:r>
              <a:rPr lang="en-US" altLang="en-US" dirty="0" smtClean="0">
                <a:solidFill>
                  <a:srgbClr val="7B9899"/>
                </a:solidFill>
              </a:rPr>
              <a:t>Code relation chart in MAXQDA</a:t>
            </a:r>
          </a:p>
        </p:txBody>
      </p:sp>
      <p:sp>
        <p:nvSpPr>
          <p:cNvPr id="83971" name="Content Placeholder 2"/>
          <p:cNvSpPr>
            <a:spLocks noGrp="1"/>
          </p:cNvSpPr>
          <p:nvPr>
            <p:ph sz="quarter" idx="1"/>
          </p:nvPr>
        </p:nvSpPr>
        <p:spPr>
          <a:xfrm>
            <a:off x="199231" y="4191000"/>
            <a:ext cx="8794750" cy="1981200"/>
          </a:xfrm>
        </p:spPr>
        <p:txBody>
          <a:bodyPr/>
          <a:lstStyle/>
          <a:p>
            <a:pPr marL="273050" indent="-273050" eaLnBrk="1" hangingPunct="1">
              <a:buFont typeface="Wingdings 2" panose="05020102010507070707" pitchFamily="18" charset="2"/>
              <a:buChar char=""/>
            </a:pPr>
            <a:r>
              <a:rPr lang="en-US" altLang="en-US" sz="2400" dirty="0" smtClean="0"/>
              <a:t>Symmetrical data matrix; R1=C1, R2 = C2 (as what you saw in </a:t>
            </a:r>
            <a:r>
              <a:rPr lang="en-US" altLang="en-US" sz="2400" dirty="0" smtClean="0">
                <a:solidFill>
                  <a:srgbClr val="FF0000"/>
                </a:solidFill>
              </a:rPr>
              <a:t>MDS</a:t>
            </a:r>
            <a:r>
              <a:rPr lang="en-US" altLang="en-US" sz="2400" dirty="0" smtClean="0"/>
              <a:t>) </a:t>
            </a:r>
          </a:p>
          <a:p>
            <a:pPr marL="273050" indent="-273050" eaLnBrk="1" hangingPunct="1">
              <a:buFont typeface="Wingdings 2" panose="05020102010507070707" pitchFamily="18" charset="2"/>
              <a:buChar char=""/>
            </a:pPr>
            <a:r>
              <a:rPr lang="en-US" altLang="en-US" sz="2400" dirty="0" smtClean="0"/>
              <a:t>The frequency of co-occurrence is depicted by the size and the color of the square.</a:t>
            </a:r>
          </a:p>
          <a:p>
            <a:pPr marL="273050" indent="-273050" eaLnBrk="1" hangingPunct="1">
              <a:buFont typeface="Wingdings 2" panose="05020102010507070707" pitchFamily="18" charset="2"/>
              <a:buChar char=""/>
            </a:pPr>
            <a:r>
              <a:rPr lang="en-US" altLang="en-US" sz="2400" dirty="0" smtClean="0"/>
              <a:t>Accomplished tends to co-occur with inspiring, justice, bravery, talented, leadership, helpful, hard-working, and intelligent.</a:t>
            </a:r>
          </a:p>
          <a:p>
            <a:pPr marL="273050" indent="-273050" eaLnBrk="1" hangingPunct="1">
              <a:buFont typeface="Wingdings 2" panose="05020102010507070707" pitchFamily="18" charset="2"/>
              <a:buChar char=""/>
            </a:pPr>
            <a:endParaRPr lang="en-US" altLang="en-US" dirty="0" smtClean="0"/>
          </a:p>
        </p:txBody>
      </p:sp>
      <p:pic>
        <p:nvPicPr>
          <p:cNvPr id="83972" name="Picture 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57200" y="1981200"/>
            <a:ext cx="8278813" cy="1981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p:cNvSpPr>
          <p:nvPr>
            <p:ph type="title"/>
          </p:nvPr>
        </p:nvSpPr>
        <p:spPr/>
        <p:txBody>
          <a:bodyPr/>
          <a:lstStyle/>
          <a:p>
            <a:pPr eaLnBrk="1" hangingPunct="1"/>
            <a:r>
              <a:rPr lang="en-US" altLang="en-US" smtClean="0">
                <a:solidFill>
                  <a:srgbClr val="7B9899"/>
                </a:solidFill>
              </a:rPr>
              <a:t>SPSS results</a:t>
            </a:r>
          </a:p>
        </p:txBody>
      </p:sp>
      <p:sp>
        <p:nvSpPr>
          <p:cNvPr id="89091" name="Content Placeholder 2"/>
          <p:cNvSpPr>
            <a:spLocks noGrp="1"/>
          </p:cNvSpPr>
          <p:nvPr>
            <p:ph sz="quarter" idx="1"/>
          </p:nvPr>
        </p:nvSpPr>
        <p:spPr>
          <a:xfrm>
            <a:off x="301625" y="1527175"/>
            <a:ext cx="8504238" cy="4572000"/>
          </a:xfrm>
        </p:spPr>
        <p:txBody>
          <a:bodyPr/>
          <a:lstStyle/>
          <a:p>
            <a:pPr eaLnBrk="1" hangingPunct="1"/>
            <a:endParaRPr lang="en-US" altLang="en-US" smtClean="0"/>
          </a:p>
        </p:txBody>
      </p:sp>
      <p:pic>
        <p:nvPicPr>
          <p:cNvPr id="89092" name="Picture 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88925" y="1752600"/>
            <a:ext cx="8570913" cy="3581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a:xfrm>
            <a:off x="685800" y="457200"/>
            <a:ext cx="7772400" cy="1143000"/>
          </a:xfrm>
        </p:spPr>
        <p:txBody>
          <a:bodyPr/>
          <a:lstStyle/>
          <a:p>
            <a:pPr eaLnBrk="1" hangingPunct="1"/>
            <a:r>
              <a:rPr lang="en-US" altLang="en-US" smtClean="0"/>
              <a:t>SPSS Category web</a:t>
            </a:r>
          </a:p>
        </p:txBody>
      </p:sp>
      <p:sp>
        <p:nvSpPr>
          <p:cNvPr id="90115" name="Content Placeholder 2"/>
          <p:cNvSpPr>
            <a:spLocks noGrp="1"/>
          </p:cNvSpPr>
          <p:nvPr>
            <p:ph idx="1"/>
          </p:nvPr>
        </p:nvSpPr>
        <p:spPr>
          <a:xfrm>
            <a:off x="685800" y="1600200"/>
            <a:ext cx="8077200" cy="4343400"/>
          </a:xfrm>
        </p:spPr>
        <p:txBody>
          <a:bodyPr/>
          <a:lstStyle/>
          <a:p>
            <a:pPr eaLnBrk="1" hangingPunct="1"/>
            <a:r>
              <a:rPr lang="en-US" altLang="en-US" sz="2800" dirty="0" smtClean="0"/>
              <a:t>Click </a:t>
            </a:r>
            <a:r>
              <a:rPr lang="en-US" altLang="en-US" sz="2800" dirty="0" smtClean="0">
                <a:solidFill>
                  <a:srgbClr val="00B050"/>
                </a:solidFill>
              </a:rPr>
              <a:t>Display</a:t>
            </a:r>
          </a:p>
          <a:p>
            <a:pPr eaLnBrk="1" hangingPunct="1"/>
            <a:r>
              <a:rPr lang="en-US" altLang="en-US" sz="2800" dirty="0" smtClean="0"/>
              <a:t>Similar to Code relation chart in MAXQDA</a:t>
            </a:r>
          </a:p>
          <a:p>
            <a:pPr eaLnBrk="1" hangingPunct="1"/>
            <a:r>
              <a:rPr lang="en-US" altLang="en-US" sz="2800" dirty="0" smtClean="0"/>
              <a:t>Thicker line </a:t>
            </a:r>
            <a:r>
              <a:rPr lang="en-US" altLang="en-US" sz="2800" dirty="0" smtClean="0">
                <a:sym typeface="Wingdings" panose="05000000000000000000" pitchFamily="2" charset="2"/>
              </a:rPr>
              <a:t> stronger relationship (more co-occurrence) </a:t>
            </a:r>
            <a:endParaRPr lang="en-US" altLang="en-US" sz="2800" dirty="0" smtClean="0"/>
          </a:p>
        </p:txBody>
      </p:sp>
      <p:pic>
        <p:nvPicPr>
          <p:cNvPr id="90116"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65150" y="3556000"/>
            <a:ext cx="8013700" cy="314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p:cNvSpPr>
            <a:spLocks noGrp="1"/>
          </p:cNvSpPr>
          <p:nvPr>
            <p:ph type="title"/>
          </p:nvPr>
        </p:nvSpPr>
        <p:spPr>
          <a:xfrm>
            <a:off x="668338" y="384175"/>
            <a:ext cx="7772400" cy="1143000"/>
          </a:xfrm>
        </p:spPr>
        <p:txBody>
          <a:bodyPr/>
          <a:lstStyle/>
          <a:p>
            <a:pPr eaLnBrk="1" hangingPunct="1"/>
            <a:r>
              <a:rPr lang="en-US" altLang="en-US" smtClean="0">
                <a:solidFill>
                  <a:srgbClr val="7B9899"/>
                </a:solidFill>
              </a:rPr>
              <a:t>Conclusion</a:t>
            </a:r>
          </a:p>
        </p:txBody>
      </p:sp>
      <p:sp>
        <p:nvSpPr>
          <p:cNvPr id="91139" name="Content Placeholder 2"/>
          <p:cNvSpPr>
            <a:spLocks noGrp="1"/>
          </p:cNvSpPr>
          <p:nvPr>
            <p:ph sz="quarter" idx="1"/>
          </p:nvPr>
        </p:nvSpPr>
        <p:spPr>
          <a:xfrm>
            <a:off x="301625" y="1447800"/>
            <a:ext cx="8504238" cy="4572000"/>
          </a:xfrm>
        </p:spPr>
        <p:txBody>
          <a:bodyPr/>
          <a:lstStyle/>
          <a:p>
            <a:pPr eaLnBrk="1" hangingPunct="1"/>
            <a:r>
              <a:rPr lang="en-US" altLang="en-US" dirty="0" smtClean="0"/>
              <a:t>The study is </a:t>
            </a:r>
            <a:r>
              <a:rPr lang="en-US" altLang="en-US" dirty="0" smtClean="0">
                <a:solidFill>
                  <a:srgbClr val="FF0000"/>
                </a:solidFill>
              </a:rPr>
              <a:t>triangulated</a:t>
            </a:r>
            <a:r>
              <a:rPr lang="en-US" altLang="en-US" dirty="0" smtClean="0"/>
              <a:t> by content analysis (human coders with MAXQDA) and text mining (SPSS text mining algorithms).</a:t>
            </a:r>
          </a:p>
          <a:p>
            <a:pPr eaLnBrk="1" hangingPunct="1"/>
            <a:r>
              <a:rPr lang="en-US" altLang="en-US" dirty="0" smtClean="0"/>
              <a:t>In the UK sample </a:t>
            </a:r>
            <a:r>
              <a:rPr lang="en-US" altLang="en-US" dirty="0" smtClean="0">
                <a:solidFill>
                  <a:srgbClr val="FF0000"/>
                </a:solidFill>
              </a:rPr>
              <a:t>achievement-oriented traits </a:t>
            </a:r>
            <a:r>
              <a:rPr lang="en-US" altLang="en-US" dirty="0" smtClean="0"/>
              <a:t>occurred more often than pro-social and morality-related traits. This finding suggests that the alleged perception of dead agents may be </a:t>
            </a:r>
            <a:r>
              <a:rPr lang="en-US" altLang="en-US" dirty="0" smtClean="0">
                <a:solidFill>
                  <a:srgbClr val="FF0000"/>
                </a:solidFill>
              </a:rPr>
              <a:t>more cultural than natural</a:t>
            </a:r>
            <a:r>
              <a:rPr lang="en-US" altLang="en-US" dirty="0" smtClean="0"/>
              <a:t>.</a:t>
            </a:r>
          </a:p>
          <a:p>
            <a:pPr eaLnBrk="1" hangingPunct="1"/>
            <a:endParaRPr lang="en-US" altLang="en-US" dirty="0" smtClean="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pPr eaLnBrk="1" hangingPunct="1"/>
            <a:r>
              <a:rPr lang="en-US" altLang="en-US" dirty="0" smtClean="0"/>
              <a:t>Recommendations</a:t>
            </a:r>
          </a:p>
        </p:txBody>
      </p:sp>
      <p:sp>
        <p:nvSpPr>
          <p:cNvPr id="69635" name="Content Placeholder 2"/>
          <p:cNvSpPr>
            <a:spLocks noGrp="1"/>
          </p:cNvSpPr>
          <p:nvPr>
            <p:ph idx="1"/>
          </p:nvPr>
        </p:nvSpPr>
        <p:spPr/>
        <p:txBody>
          <a:bodyPr/>
          <a:lstStyle/>
          <a:p>
            <a:pPr eaLnBrk="1" hangingPunct="1"/>
            <a:r>
              <a:rPr lang="en-US" altLang="en-US" dirty="0" smtClean="0"/>
              <a:t>Some authors (e.g. Bennett, </a:t>
            </a:r>
            <a:r>
              <a:rPr lang="en-US" altLang="en-US" dirty="0" err="1" smtClean="0"/>
              <a:t>Dumais</a:t>
            </a:r>
            <a:r>
              <a:rPr lang="en-US" altLang="en-US" dirty="0" smtClean="0"/>
              <a:t>, &amp; Horvitz, 2005) suggest ensemble methods, such as using multiple text mining tools and assigning reliability index to each of the results. </a:t>
            </a:r>
          </a:p>
          <a:p>
            <a:pPr eaLnBrk="1" hangingPunct="1"/>
            <a:r>
              <a:rPr lang="en-US" altLang="en-US" dirty="0" smtClean="0"/>
              <a:t>Next, the research can select the best text classifier or combining all results to generate a meta-result.</a:t>
            </a:r>
          </a:p>
        </p:txBody>
      </p:sp>
    </p:spTree>
    <p:extLst>
      <p:ext uri="{BB962C8B-B14F-4D97-AF65-F5344CB8AC3E}">
        <p14:creationId xmlns:p14="http://schemas.microsoft.com/office/powerpoint/2010/main" val="347678431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lstStyle/>
          <a:p>
            <a:pPr eaLnBrk="1" hangingPunct="1"/>
            <a:r>
              <a:rPr lang="en-US" altLang="en-US" dirty="0"/>
              <a:t>Recommendations</a:t>
            </a:r>
            <a:endParaRPr lang="en-US" altLang="en-US" dirty="0" smtClean="0"/>
          </a:p>
        </p:txBody>
      </p:sp>
      <p:sp>
        <p:nvSpPr>
          <p:cNvPr id="71683" name="Content Placeholder 2"/>
          <p:cNvSpPr>
            <a:spLocks noGrp="1"/>
          </p:cNvSpPr>
          <p:nvPr>
            <p:ph idx="1"/>
          </p:nvPr>
        </p:nvSpPr>
        <p:spPr>
          <a:xfrm>
            <a:off x="685800" y="1752600"/>
            <a:ext cx="7772400" cy="4114800"/>
          </a:xfrm>
        </p:spPr>
        <p:txBody>
          <a:bodyPr/>
          <a:lstStyle/>
          <a:p>
            <a:pPr eaLnBrk="1" hangingPunct="1"/>
            <a:r>
              <a:rPr lang="en-US" altLang="en-US" dirty="0" smtClean="0"/>
              <a:t>The text miner should have some </a:t>
            </a:r>
            <a:r>
              <a:rPr lang="en-US" altLang="en-US" dirty="0" smtClean="0">
                <a:solidFill>
                  <a:srgbClr val="FF0000"/>
                </a:solidFill>
              </a:rPr>
              <a:t>preconception</a:t>
            </a:r>
            <a:r>
              <a:rPr lang="en-US" altLang="en-US" dirty="0" smtClean="0"/>
              <a:t> of what they are looking for (e.g. customer satisfaction? Technical support issues? Student expectation?).</a:t>
            </a:r>
          </a:p>
          <a:p>
            <a:pPr eaLnBrk="1" hangingPunct="1"/>
            <a:r>
              <a:rPr lang="en-US" altLang="en-US" dirty="0" smtClean="0"/>
              <a:t>In this sense, only one set of categorization is considered proper and comparison across different text mining results may be not necessary.</a:t>
            </a:r>
          </a:p>
        </p:txBody>
      </p:sp>
    </p:spTree>
    <p:extLst>
      <p:ext uri="{BB962C8B-B14F-4D97-AF65-F5344CB8AC3E}">
        <p14:creationId xmlns:p14="http://schemas.microsoft.com/office/powerpoint/2010/main" val="272088257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Recommendations</a:t>
            </a:r>
            <a:endParaRPr lang="en-US" dirty="0"/>
          </a:p>
        </p:txBody>
      </p:sp>
      <p:sp>
        <p:nvSpPr>
          <p:cNvPr id="3" name="Content Placeholder 2"/>
          <p:cNvSpPr>
            <a:spLocks noGrp="1"/>
          </p:cNvSpPr>
          <p:nvPr>
            <p:ph idx="1"/>
          </p:nvPr>
        </p:nvSpPr>
        <p:spPr/>
        <p:txBody>
          <a:bodyPr/>
          <a:lstStyle/>
          <a:p>
            <a:r>
              <a:rPr lang="en-US" altLang="en-US" dirty="0"/>
              <a:t>Triangulation between results coded by humans and concepts extracted by text mining is good for </a:t>
            </a:r>
            <a:r>
              <a:rPr lang="en-US" altLang="en-US" dirty="0" smtClean="0"/>
              <a:t>a small project.</a:t>
            </a:r>
          </a:p>
          <a:p>
            <a:r>
              <a:rPr lang="en-US" altLang="en-US" dirty="0" smtClean="0"/>
              <a:t>When there are too many documents, </a:t>
            </a:r>
            <a:r>
              <a:rPr lang="en-US" altLang="en-US" dirty="0" smtClean="0">
                <a:solidFill>
                  <a:srgbClr val="FF0000"/>
                </a:solidFill>
              </a:rPr>
              <a:t>sample a subset </a:t>
            </a:r>
            <a:r>
              <a:rPr lang="en-US" altLang="en-US" dirty="0" smtClean="0"/>
              <a:t>for human coders for comparison or use text mining only.</a:t>
            </a:r>
            <a:endParaRPr lang="en-US" altLang="en-US" dirty="0"/>
          </a:p>
          <a:p>
            <a:endParaRPr lang="en-US" dirty="0"/>
          </a:p>
        </p:txBody>
      </p:sp>
    </p:spTree>
    <p:extLst>
      <p:ext uri="{BB962C8B-B14F-4D97-AF65-F5344CB8AC3E}">
        <p14:creationId xmlns:p14="http://schemas.microsoft.com/office/powerpoint/2010/main" val="3817319879"/>
      </p:ext>
    </p:extLst>
  </p:cSld>
  <p:clrMapOvr>
    <a:masterClrMapping/>
  </p:clrMapOvr>
</p:sld>
</file>

<file path=ppt/theme/theme1.xml><?xml version="1.0" encoding="utf-8"?>
<a:theme xmlns:a="http://schemas.openxmlformats.org/drawingml/2006/main" name="Numbers design template">
  <a:themeElements>
    <a:clrScheme name="Office Theme 2">
      <a:dk1>
        <a:srgbClr val="000000"/>
      </a:dk1>
      <a:lt1>
        <a:srgbClr val="FFFFEE"/>
      </a:lt1>
      <a:dk2>
        <a:srgbClr val="000000"/>
      </a:dk2>
      <a:lt2>
        <a:srgbClr val="C3B59F"/>
      </a:lt2>
      <a:accent1>
        <a:srgbClr val="9CB3D8"/>
      </a:accent1>
      <a:accent2>
        <a:srgbClr val="F8F8F8"/>
      </a:accent2>
      <a:accent3>
        <a:srgbClr val="FFFFF5"/>
      </a:accent3>
      <a:accent4>
        <a:srgbClr val="000000"/>
      </a:accent4>
      <a:accent5>
        <a:srgbClr val="CBD6E9"/>
      </a:accent5>
      <a:accent6>
        <a:srgbClr val="E1E1E1"/>
      </a:accent6>
      <a:hlink>
        <a:srgbClr val="A9A460"/>
      </a:hlink>
      <a:folHlink>
        <a:srgbClr val="E4E1D7"/>
      </a:folHlink>
    </a:clrScheme>
    <a:fontScheme name="Office Them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Office Theme 1">
        <a:dk1>
          <a:srgbClr val="7F796F"/>
        </a:dk1>
        <a:lt1>
          <a:srgbClr val="FFFFFF"/>
        </a:lt1>
        <a:dk2>
          <a:srgbClr val="BDBB92"/>
        </a:dk2>
        <a:lt2>
          <a:srgbClr val="FFFFCC"/>
        </a:lt2>
        <a:accent1>
          <a:srgbClr val="8B91B9"/>
        </a:accent1>
        <a:accent2>
          <a:srgbClr val="D5D9B7"/>
        </a:accent2>
        <a:accent3>
          <a:srgbClr val="DBDAC7"/>
        </a:accent3>
        <a:accent4>
          <a:srgbClr val="DADADA"/>
        </a:accent4>
        <a:accent5>
          <a:srgbClr val="C4C7D9"/>
        </a:accent5>
        <a:accent6>
          <a:srgbClr val="C1C4A6"/>
        </a:accent6>
        <a:hlink>
          <a:srgbClr val="B46875"/>
        </a:hlink>
        <a:folHlink>
          <a:srgbClr val="C2BAA7"/>
        </a:folHlink>
      </a:clrScheme>
      <a:clrMap bg1="dk2" tx1="lt1" bg2="dk1" tx2="lt2" accent1="accent1" accent2="accent2" accent3="accent3" accent4="accent4" accent5="accent5" accent6="accent6" hlink="hlink" folHlink="folHlink"/>
    </a:extraClrScheme>
    <a:extraClrScheme>
      <a:clrScheme name="Office Theme 2">
        <a:dk1>
          <a:srgbClr val="000000"/>
        </a:dk1>
        <a:lt1>
          <a:srgbClr val="FFFFEE"/>
        </a:lt1>
        <a:dk2>
          <a:srgbClr val="000000"/>
        </a:dk2>
        <a:lt2>
          <a:srgbClr val="C3B59F"/>
        </a:lt2>
        <a:accent1>
          <a:srgbClr val="9CB3D8"/>
        </a:accent1>
        <a:accent2>
          <a:srgbClr val="F8F8F8"/>
        </a:accent2>
        <a:accent3>
          <a:srgbClr val="FFFFF5"/>
        </a:accent3>
        <a:accent4>
          <a:srgbClr val="000000"/>
        </a:accent4>
        <a:accent5>
          <a:srgbClr val="CBD6E9"/>
        </a:accent5>
        <a:accent6>
          <a:srgbClr val="E1E1E1"/>
        </a:accent6>
        <a:hlink>
          <a:srgbClr val="A9A460"/>
        </a:hlink>
        <a:folHlink>
          <a:srgbClr val="E4E1D7"/>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FFFFFF"/>
        </a:lt2>
        <a:accent1>
          <a:srgbClr val="CBCBCB"/>
        </a:accent1>
        <a:accent2>
          <a:srgbClr val="969696"/>
        </a:accent2>
        <a:accent3>
          <a:srgbClr val="FFFFFF"/>
        </a:accent3>
        <a:accent4>
          <a:srgbClr val="000000"/>
        </a:accent4>
        <a:accent5>
          <a:srgbClr val="E2E2E2"/>
        </a:accent5>
        <a:accent6>
          <a:srgbClr val="878787"/>
        </a:accent6>
        <a:hlink>
          <a:srgbClr val="5F5F5F"/>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Numbers design template</Template>
  <TotalTime>913</TotalTime>
  <Words>2662</Words>
  <Application>Microsoft Macintosh PowerPoint</Application>
  <PresentationFormat>On-screen Show (4:3)</PresentationFormat>
  <Paragraphs>228</Paragraphs>
  <Slides>69</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69</vt:i4>
      </vt:variant>
    </vt:vector>
  </HeadingPairs>
  <TitlesOfParts>
    <vt:vector size="75" baseType="lpstr">
      <vt:lpstr>Calibri</vt:lpstr>
      <vt:lpstr>Times New Roman</vt:lpstr>
      <vt:lpstr>Wingdings</vt:lpstr>
      <vt:lpstr>Wingdings 2</vt:lpstr>
      <vt:lpstr>Arial</vt:lpstr>
      <vt:lpstr>Numbers design template</vt:lpstr>
      <vt:lpstr>Text Mining</vt:lpstr>
      <vt:lpstr>What is text mining?</vt:lpstr>
      <vt:lpstr>What is text mining?</vt:lpstr>
      <vt:lpstr>Question 1</vt:lpstr>
      <vt:lpstr>PowerPoint Presentation</vt:lpstr>
      <vt:lpstr>Question 2</vt:lpstr>
      <vt:lpstr>Text mining predicted winner</vt:lpstr>
      <vt:lpstr>Question 3</vt:lpstr>
      <vt:lpstr>How is anti-terrorism  related to text mining?</vt:lpstr>
      <vt:lpstr>The forerunners of TM</vt:lpstr>
      <vt:lpstr>Qualitative method</vt:lpstr>
      <vt:lpstr>Artificial intelligence</vt:lpstr>
      <vt:lpstr>Natural Language Processing</vt:lpstr>
      <vt:lpstr>Artificial intelligence</vt:lpstr>
      <vt:lpstr>What can TM do? </vt:lpstr>
      <vt:lpstr>Hypothesis generation</vt:lpstr>
      <vt:lpstr>Steps</vt:lpstr>
      <vt:lpstr>PowerPoint Presentation</vt:lpstr>
      <vt:lpstr>PowerPoint Presentation</vt:lpstr>
      <vt:lpstr>Tokenization</vt:lpstr>
      <vt:lpstr>Stop-word removal</vt:lpstr>
      <vt:lpstr>Stemming and Lemmatization</vt:lpstr>
      <vt:lpstr>Software modules</vt:lpstr>
      <vt:lpstr>Example 1</vt:lpstr>
      <vt:lpstr>Text Explorer in JMP</vt:lpstr>
      <vt:lpstr>Text Explorer in JMP</vt:lpstr>
      <vt:lpstr>Word Cloud</vt:lpstr>
      <vt:lpstr>Sentiment analysis</vt:lpstr>
      <vt:lpstr>Challenges to SA</vt:lpstr>
      <vt:lpstr>Sarcasm </vt:lpstr>
      <vt:lpstr>Negation</vt:lpstr>
      <vt:lpstr>Value-shifting</vt:lpstr>
      <vt:lpstr>Irrealis</vt:lpstr>
      <vt:lpstr>IBM SPSS Modeler:  Text Analytics</vt:lpstr>
      <vt:lpstr>IBM SPSS Modeler:  Text Analytics</vt:lpstr>
      <vt:lpstr>IBM SPSS Modeler:  Text Analytics</vt:lpstr>
      <vt:lpstr>IBM SPSS Modeler:  Text Analytics</vt:lpstr>
      <vt:lpstr>PowerPoint Presentation</vt:lpstr>
      <vt:lpstr>Example of positive recommendation</vt:lpstr>
      <vt:lpstr>Example of negative recommendation</vt:lpstr>
      <vt:lpstr>IBM SPSS Modeler</vt:lpstr>
      <vt:lpstr>IBM SPSS Modeler: </vt:lpstr>
      <vt:lpstr>Categorization</vt:lpstr>
      <vt:lpstr>Category Bar by frequency</vt:lpstr>
      <vt:lpstr>Category Web: </vt:lpstr>
      <vt:lpstr>Pre-built categorization: Customer Survey</vt:lpstr>
      <vt:lpstr>Example of sub-categories</vt:lpstr>
      <vt:lpstr>Question</vt:lpstr>
      <vt:lpstr>Mine documents</vt:lpstr>
      <vt:lpstr>Mine documents</vt:lpstr>
      <vt:lpstr>Similar question</vt:lpstr>
      <vt:lpstr>Example 2:  Psychology of religion</vt:lpstr>
      <vt:lpstr>Context</vt:lpstr>
      <vt:lpstr>Context</vt:lpstr>
      <vt:lpstr>PowerPoint Presentation</vt:lpstr>
      <vt:lpstr>Limitation of Bering’s study</vt:lpstr>
      <vt:lpstr>Purpose</vt:lpstr>
      <vt:lpstr>Methodology</vt:lpstr>
      <vt:lpstr>EOOQ</vt:lpstr>
      <vt:lpstr>New categories driven  by the data</vt:lpstr>
      <vt:lpstr>MAXQDA</vt:lpstr>
      <vt:lpstr>Content analysis results</vt:lpstr>
      <vt:lpstr>Code relation chart in MAXQDA</vt:lpstr>
      <vt:lpstr>SPSS results</vt:lpstr>
      <vt:lpstr>SPSS Category web</vt:lpstr>
      <vt:lpstr>Conclusion</vt:lpstr>
      <vt:lpstr>Recommendations</vt:lpstr>
      <vt:lpstr>Recommendations</vt:lpstr>
      <vt:lpstr>Recommendations</vt:lpstr>
    </vt:vector>
  </TitlesOfParts>
  <LinksUpToDate>false</LinksUpToDate>
  <SharedDoc>false</SharedDoc>
  <HyperlinksChanged>false</HyperlinksChanged>
  <AppVersion>15.0034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alex</dc:creator>
  <cp:lastModifiedBy>Microsoft Office User</cp:lastModifiedBy>
  <cp:revision>184</cp:revision>
  <cp:lastPrinted>2014-11-11T04:49:41Z</cp:lastPrinted>
  <dcterms:created xsi:type="dcterms:W3CDTF">2010-06-29T21:52:42Z</dcterms:created>
  <dcterms:modified xsi:type="dcterms:W3CDTF">2018-05-08T20:40:04Z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TC010690501033</vt:lpwstr>
  </property>
</Properties>
</file>