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3223"/>
  </p:normalViewPr>
  <p:slideViewPr>
    <p:cSldViewPr snapToGrid="0" snapToObjects="1">
      <p:cViewPr varScale="1">
        <p:scale>
          <a:sx n="86" d="100"/>
          <a:sy n="86" d="100"/>
        </p:scale>
        <p:origin x="472"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3/11/16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3/11/16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dirty="0"/>
              <a:t>3/11/16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3/11/16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3/11/16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3/11/16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3/11/16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3/11/16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dirty="0"/>
              <a:t>3/11/16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3/11/16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3/11/16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3/11/16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 Id="rId3" Type="http://schemas.openxmlformats.org/officeDocument/2006/relationships/image" Target="../media/image7.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tif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 Id="rId3" Type="http://schemas.openxmlformats.org/officeDocument/2006/relationships/image" Target="../media/image21.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827192"/>
            <a:ext cx="10058400" cy="3566160"/>
          </a:xfrm>
        </p:spPr>
        <p:txBody>
          <a:bodyPr/>
          <a:lstStyle/>
          <a:p>
            <a:r>
              <a:rPr lang="en-US" dirty="0" smtClean="0">
                <a:latin typeface="PMingLiU" charset="0"/>
                <a:ea typeface="PMingLiU" charset="0"/>
                <a:cs typeface="PMingLiU" charset="0"/>
              </a:rPr>
              <a:t>慾火焚身，</a:t>
            </a:r>
            <a:br>
              <a:rPr lang="en-US" dirty="0" smtClean="0">
                <a:latin typeface="PMingLiU" charset="0"/>
                <a:ea typeface="PMingLiU" charset="0"/>
                <a:cs typeface="PMingLiU" charset="0"/>
              </a:rPr>
            </a:br>
            <a:r>
              <a:rPr lang="en-US" dirty="0">
                <a:latin typeface="PMingLiU" charset="0"/>
                <a:ea typeface="PMingLiU" charset="0"/>
                <a:cs typeface="PMingLiU" charset="0"/>
              </a:rPr>
              <a:t> </a:t>
            </a:r>
            <a:r>
              <a:rPr lang="en-US" dirty="0" smtClean="0">
                <a:latin typeface="PMingLiU" charset="0"/>
                <a:ea typeface="PMingLiU" charset="0"/>
                <a:cs typeface="PMingLiU" charset="0"/>
              </a:rPr>
              <a:t>      怎麼辦</a:t>
            </a:r>
            <a:r>
              <a:rPr lang="en-US" dirty="0">
                <a:latin typeface="PMingLiU" charset="0"/>
                <a:ea typeface="PMingLiU" charset="0"/>
                <a:cs typeface="PMingLiU" charset="0"/>
              </a:rPr>
              <a:t>？</a:t>
            </a:r>
          </a:p>
        </p:txBody>
      </p:sp>
      <p:sp>
        <p:nvSpPr>
          <p:cNvPr id="3" name="Subtitle 2"/>
          <p:cNvSpPr>
            <a:spLocks noGrp="1"/>
          </p:cNvSpPr>
          <p:nvPr>
            <p:ph type="subTitle" idx="1"/>
          </p:nvPr>
        </p:nvSpPr>
        <p:spPr>
          <a:xfrm>
            <a:off x="1097280" y="5192599"/>
            <a:ext cx="10058400" cy="1143000"/>
          </a:xfrm>
        </p:spPr>
        <p:txBody>
          <a:bodyPr>
            <a:normAutofit/>
          </a:bodyPr>
          <a:lstStyle/>
          <a:p>
            <a:r>
              <a:rPr lang="en-US" sz="4000" dirty="0" smtClean="0"/>
              <a:t>余創豪</a:t>
            </a:r>
            <a:endParaRPr lang="en-US" sz="4000" dirty="0"/>
          </a:p>
        </p:txBody>
      </p:sp>
      <p:pic>
        <p:nvPicPr>
          <p:cNvPr id="4" name="Picture 3"/>
          <p:cNvPicPr>
            <a:picLocks noChangeAspect="1"/>
          </p:cNvPicPr>
          <p:nvPr/>
        </p:nvPicPr>
        <p:blipFill>
          <a:blip r:embed="rId2"/>
          <a:stretch>
            <a:fillRect/>
          </a:stretch>
        </p:blipFill>
        <p:spPr>
          <a:xfrm>
            <a:off x="6997415" y="2498963"/>
            <a:ext cx="4612372" cy="3069324"/>
          </a:xfrm>
          <a:prstGeom prst="rect">
            <a:avLst/>
          </a:prstGeom>
        </p:spPr>
      </p:pic>
    </p:spTree>
    <p:extLst>
      <p:ext uri="{BB962C8B-B14F-4D97-AF65-F5344CB8AC3E}">
        <p14:creationId xmlns:p14="http://schemas.microsoft.com/office/powerpoint/2010/main" val="2059240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PMingLiU" charset="0"/>
                <a:ea typeface="PMingLiU" charset="0"/>
                <a:cs typeface="PMingLiU" charset="0"/>
              </a:rPr>
              <a:t>亞崩叫狗，越叫越走</a:t>
            </a:r>
          </a:p>
        </p:txBody>
      </p:sp>
      <p:sp>
        <p:nvSpPr>
          <p:cNvPr id="3" name="Content Placeholder 2"/>
          <p:cNvSpPr>
            <a:spLocks noGrp="1"/>
          </p:cNvSpPr>
          <p:nvPr>
            <p:ph idx="1"/>
          </p:nvPr>
        </p:nvSpPr>
        <p:spPr>
          <a:xfrm>
            <a:off x="5500048" y="1913973"/>
            <a:ext cx="5404513" cy="4023360"/>
          </a:xfrm>
        </p:spPr>
        <p:txBody>
          <a:bodyPr/>
          <a:lstStyle/>
          <a:p>
            <a:pPr>
              <a:buFont typeface="Wingdings" charset="2"/>
              <a:buChar char="v"/>
            </a:pPr>
            <a:r>
              <a:rPr lang="en-US" sz="3200" dirty="0" smtClean="0">
                <a:latin typeface="PMingLiU" charset="0"/>
                <a:ea typeface="PMingLiU" charset="0"/>
                <a:cs typeface="PMingLiU" charset="0"/>
              </a:rPr>
              <a:t>早期基督教認為性是不良的</a:t>
            </a:r>
            <a:endParaRPr lang="en-US" sz="3200" dirty="0">
              <a:latin typeface="PMingLiU" charset="0"/>
              <a:ea typeface="PMingLiU" charset="0"/>
              <a:cs typeface="PMingLiU" charset="0"/>
            </a:endParaRPr>
          </a:p>
          <a:p>
            <a:pPr>
              <a:buFont typeface="Wingdings" charset="2"/>
              <a:buChar char="v"/>
            </a:pPr>
            <a:r>
              <a:rPr lang="en-US" sz="3200" dirty="0">
                <a:latin typeface="PMingLiU" charset="0"/>
                <a:ea typeface="PMingLiU" charset="0"/>
                <a:cs typeface="PMingLiU" charset="0"/>
              </a:rPr>
              <a:t>教父俄利根（主後184-253）接受【馬太福音】19:12的字面意思而閹割了自己，變了東廠公公：「因為有生來是閹人，也有被人閹的，並有為天國的緣故自閹的。」</a:t>
            </a:r>
          </a:p>
          <a:p>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64129" y="1913973"/>
            <a:ext cx="3266338" cy="3875964"/>
          </a:xfrm>
          <a:prstGeom prst="rect">
            <a:avLst/>
          </a:prstGeom>
        </p:spPr>
      </p:pic>
    </p:spTree>
    <p:extLst>
      <p:ext uri="{BB962C8B-B14F-4D97-AF65-F5344CB8AC3E}">
        <p14:creationId xmlns:p14="http://schemas.microsoft.com/office/powerpoint/2010/main" val="476312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MingLiU" charset="0"/>
                <a:ea typeface="PMingLiU" charset="0"/>
                <a:cs typeface="PMingLiU" charset="0"/>
              </a:rPr>
              <a:t>日日食斎</a:t>
            </a:r>
            <a:endParaRPr lang="en-US" dirty="0">
              <a:latin typeface="PMingLiU" charset="0"/>
              <a:ea typeface="PMingLiU" charset="0"/>
              <a:cs typeface="PMingLiU" charset="0"/>
            </a:endParaRPr>
          </a:p>
        </p:txBody>
      </p:sp>
      <p:sp>
        <p:nvSpPr>
          <p:cNvPr id="3" name="Content Placeholder 2"/>
          <p:cNvSpPr>
            <a:spLocks noGrp="1"/>
          </p:cNvSpPr>
          <p:nvPr>
            <p:ph idx="1"/>
          </p:nvPr>
        </p:nvSpPr>
        <p:spPr>
          <a:xfrm>
            <a:off x="504967" y="2050451"/>
            <a:ext cx="10650713" cy="4023360"/>
          </a:xfrm>
        </p:spPr>
        <p:txBody>
          <a:bodyPr/>
          <a:lstStyle/>
          <a:p>
            <a:pPr>
              <a:buFont typeface="Wingdings" charset="2"/>
              <a:buChar char="v"/>
            </a:pPr>
            <a:r>
              <a:rPr lang="en-US" sz="3200" dirty="0">
                <a:latin typeface="PMingLiU" charset="0"/>
                <a:ea typeface="PMingLiU" charset="0"/>
                <a:cs typeface="PMingLiU" charset="0"/>
              </a:rPr>
              <a:t>在天主教時代法國一位主教勸告人逢星期四要紀念基督進入耶路撒冷城，</a:t>
            </a:r>
            <a:r>
              <a:rPr lang="en-US" sz="3200" dirty="0" smtClean="0">
                <a:latin typeface="PMingLiU" charset="0"/>
                <a:ea typeface="PMingLiU" charset="0"/>
                <a:cs typeface="PMingLiU" charset="0"/>
              </a:rPr>
              <a:t>所以要避免性行為</a:t>
            </a:r>
            <a:r>
              <a:rPr lang="en-US" sz="3200" dirty="0">
                <a:latin typeface="PMingLiU" charset="0"/>
                <a:ea typeface="PMingLiU" charset="0"/>
                <a:cs typeface="PMingLiU" charset="0"/>
              </a:rPr>
              <a:t> 。</a:t>
            </a:r>
          </a:p>
          <a:p>
            <a:pPr>
              <a:buFont typeface="Wingdings" charset="2"/>
              <a:buChar char="v"/>
            </a:pPr>
            <a:r>
              <a:rPr lang="en-US" sz="3200" dirty="0">
                <a:latin typeface="PMingLiU" charset="0"/>
                <a:ea typeface="PMingLiU" charset="0"/>
                <a:cs typeface="PMingLiU" charset="0"/>
              </a:rPr>
              <a:t>每逢星期五要記念主被釘十架，</a:t>
            </a:r>
            <a:r>
              <a:rPr lang="en-US" sz="3200" dirty="0" smtClean="0">
                <a:latin typeface="PMingLiU" charset="0"/>
                <a:ea typeface="PMingLiU" charset="0"/>
                <a:cs typeface="PMingLiU" charset="0"/>
              </a:rPr>
              <a:t>故此亦不應該有性行為</a:t>
            </a:r>
            <a:r>
              <a:rPr lang="en-US" sz="3200" dirty="0">
                <a:latin typeface="PMingLiU" charset="0"/>
                <a:ea typeface="PMingLiU" charset="0"/>
                <a:cs typeface="PMingLiU" charset="0"/>
              </a:rPr>
              <a:t> 。</a:t>
            </a:r>
          </a:p>
          <a:p>
            <a:pPr>
              <a:buFont typeface="Wingdings" charset="2"/>
              <a:buChar char="v"/>
            </a:pPr>
            <a:r>
              <a:rPr lang="en-US" sz="3200" dirty="0">
                <a:latin typeface="PMingLiU" charset="0"/>
                <a:ea typeface="PMingLiU" charset="0"/>
                <a:cs typeface="PMingLiU" charset="0"/>
              </a:rPr>
              <a:t>星期六和星期日要記念瑪利亞和主復活，</a:t>
            </a:r>
            <a:r>
              <a:rPr lang="en-US" sz="3200" dirty="0" smtClean="0">
                <a:latin typeface="PMingLiU" charset="0"/>
                <a:ea typeface="PMingLiU" charset="0"/>
                <a:cs typeface="PMingLiU" charset="0"/>
              </a:rPr>
              <a:t>因此要禁慾</a:t>
            </a:r>
            <a:r>
              <a:rPr lang="en-US" sz="3200" dirty="0">
                <a:latin typeface="PMingLiU" charset="0"/>
                <a:ea typeface="PMingLiU" charset="0"/>
                <a:cs typeface="PMingLiU" charset="0"/>
              </a:rPr>
              <a:t> 。</a:t>
            </a:r>
          </a:p>
          <a:p>
            <a:pPr>
              <a:buFont typeface="Wingdings" charset="2"/>
              <a:buChar char="v"/>
            </a:pPr>
            <a:r>
              <a:rPr lang="en-US" sz="3200" dirty="0">
                <a:latin typeface="PMingLiU" charset="0"/>
                <a:ea typeface="PMingLiU" charset="0"/>
                <a:cs typeface="PMingLiU" charset="0"/>
              </a:rPr>
              <a:t>星期一要記念安息的靈魂，最好亦不要有性交。</a:t>
            </a:r>
          </a:p>
          <a:p>
            <a:endParaRPr lang="en-US" dirty="0"/>
          </a:p>
        </p:txBody>
      </p:sp>
    </p:spTree>
    <p:extLst>
      <p:ext uri="{BB962C8B-B14F-4D97-AF65-F5344CB8AC3E}">
        <p14:creationId xmlns:p14="http://schemas.microsoft.com/office/powerpoint/2010/main" val="605988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PMingLiU" charset="0"/>
                <a:ea typeface="PMingLiU" charset="0"/>
                <a:cs typeface="PMingLiU" charset="0"/>
              </a:rPr>
              <a:t>做聖人，</a:t>
            </a:r>
            <a:r>
              <a:rPr lang="en-US" dirty="0" smtClean="0">
                <a:latin typeface="PMingLiU" charset="0"/>
                <a:ea typeface="PMingLiU" charset="0"/>
                <a:cs typeface="PMingLiU" charset="0"/>
              </a:rPr>
              <a:t>要練童子功!</a:t>
            </a:r>
            <a:endParaRPr lang="en-US" dirty="0">
              <a:latin typeface="PMingLiU" charset="0"/>
              <a:ea typeface="PMingLiU" charset="0"/>
              <a:cs typeface="PMingLiU" charset="0"/>
            </a:endParaRPr>
          </a:p>
        </p:txBody>
      </p:sp>
      <p:sp>
        <p:nvSpPr>
          <p:cNvPr id="3" name="Content Placeholder 2"/>
          <p:cNvSpPr>
            <a:spLocks noGrp="1"/>
          </p:cNvSpPr>
          <p:nvPr>
            <p:ph idx="1"/>
          </p:nvPr>
        </p:nvSpPr>
        <p:spPr>
          <a:xfrm>
            <a:off x="4681182" y="1927620"/>
            <a:ext cx="6127845" cy="4023360"/>
          </a:xfrm>
        </p:spPr>
        <p:txBody>
          <a:bodyPr/>
          <a:lstStyle/>
          <a:p>
            <a:pPr>
              <a:buFont typeface="Wingdings" charset="2"/>
              <a:buChar char="v"/>
            </a:pPr>
            <a:r>
              <a:rPr lang="en-US" sz="3200" dirty="0">
                <a:latin typeface="PMingLiU" charset="0"/>
                <a:ea typeface="PMingLiU" charset="0"/>
                <a:cs typeface="PMingLiU" charset="0"/>
              </a:rPr>
              <a:t>天主教說聖母瑪利亞一生都是處女</a:t>
            </a:r>
            <a:r>
              <a:rPr lang="en-US" sz="3200" dirty="0" smtClean="0">
                <a:latin typeface="PMingLiU" charset="0"/>
                <a:ea typeface="PMingLiU" charset="0"/>
                <a:cs typeface="PMingLiU" charset="0"/>
              </a:rPr>
              <a:t>，因為性生活會破了她聖潔之身</a:t>
            </a:r>
            <a:r>
              <a:rPr lang="en-US" sz="3200" dirty="0">
                <a:latin typeface="PMingLiU" charset="0"/>
                <a:ea typeface="PMingLiU" charset="0"/>
                <a:cs typeface="PMingLiU" charset="0"/>
              </a:rPr>
              <a:t>。</a:t>
            </a:r>
          </a:p>
          <a:p>
            <a:pPr>
              <a:buFont typeface="Wingdings" charset="2"/>
              <a:buChar char="v"/>
            </a:pPr>
            <a:r>
              <a:rPr lang="en-US" sz="3200" dirty="0" smtClean="0">
                <a:latin typeface="PMingLiU" charset="0"/>
                <a:ea typeface="PMingLiU" charset="0"/>
                <a:cs typeface="PMingLiU" charset="0"/>
              </a:rPr>
              <a:t>但耶稣有兄弟</a:t>
            </a:r>
            <a:r>
              <a:rPr lang="en-US" sz="3200" dirty="0">
                <a:latin typeface="PMingLiU" charset="0"/>
                <a:ea typeface="PMingLiU" charset="0"/>
                <a:cs typeface="PMingLiU" charset="0"/>
              </a:rPr>
              <a:t>，</a:t>
            </a:r>
            <a:r>
              <a:rPr lang="en-US" sz="3200" dirty="0" smtClean="0">
                <a:latin typeface="PMingLiU" charset="0"/>
                <a:ea typeface="PMingLiU" charset="0"/>
                <a:cs typeface="PMingLiU" charset="0"/>
              </a:rPr>
              <a:t>點算好</a:t>
            </a:r>
            <a:r>
              <a:rPr lang="en-US" sz="3200" dirty="0">
                <a:latin typeface="PMingLiU" charset="0"/>
                <a:ea typeface="PMingLiU" charset="0"/>
                <a:cs typeface="PMingLiU" charset="0"/>
              </a:rPr>
              <a:t>?</a:t>
            </a:r>
          </a:p>
          <a:p>
            <a:pPr>
              <a:buFont typeface="Wingdings" charset="2"/>
              <a:buChar char="v"/>
            </a:pPr>
            <a:r>
              <a:rPr lang="en-US" sz="3200" dirty="0" smtClean="0">
                <a:latin typeface="PMingLiU" charset="0"/>
                <a:ea typeface="PMingLiU" charset="0"/>
                <a:cs typeface="PMingLiU" charset="0"/>
              </a:rPr>
              <a:t>於是說瑪利亞的老公約瑟是一個中坑或者老坑</a:t>
            </a:r>
            <a:r>
              <a:rPr lang="en-US" sz="3200" dirty="0">
                <a:latin typeface="PMingLiU" charset="0"/>
                <a:ea typeface="PMingLiU" charset="0"/>
                <a:cs typeface="PMingLiU" charset="0"/>
              </a:rPr>
              <a:t> ， </a:t>
            </a:r>
            <a:r>
              <a:rPr lang="en-US" sz="3200" dirty="0" smtClean="0">
                <a:latin typeface="PMingLiU" charset="0"/>
                <a:ea typeface="PMingLiU" charset="0"/>
                <a:cs typeface="PMingLiU" charset="0"/>
              </a:rPr>
              <a:t>娶瑪利亞之前已經跟元配生咗幾件</a:t>
            </a:r>
            <a:r>
              <a:rPr lang="en-US" sz="3200" dirty="0">
                <a:latin typeface="PMingLiU" charset="0"/>
                <a:ea typeface="PMingLiU" charset="0"/>
                <a:cs typeface="PMingLiU" charset="0"/>
              </a:rPr>
              <a:t>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219200" y="1927620"/>
            <a:ext cx="3071813" cy="428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555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781033" y="682732"/>
            <a:ext cx="7886700" cy="518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8079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MingLiU" charset="0"/>
                <a:ea typeface="PMingLiU" charset="0"/>
                <a:cs typeface="PMingLiU" charset="0"/>
              </a:rPr>
              <a:t>越唱衰性，人就越鍾意做!</a:t>
            </a:r>
            <a:endParaRPr lang="en-US" dirty="0">
              <a:latin typeface="PMingLiU" charset="0"/>
              <a:ea typeface="PMingLiU" charset="0"/>
              <a:cs typeface="PMingLiU" charset="0"/>
            </a:endParaRPr>
          </a:p>
        </p:txBody>
      </p:sp>
      <p:sp>
        <p:nvSpPr>
          <p:cNvPr id="3" name="Content Placeholder 2"/>
          <p:cNvSpPr>
            <a:spLocks noGrp="1"/>
          </p:cNvSpPr>
          <p:nvPr>
            <p:ph idx="1"/>
          </p:nvPr>
        </p:nvSpPr>
        <p:spPr>
          <a:xfrm>
            <a:off x="1097280" y="1845734"/>
            <a:ext cx="4566541" cy="4023360"/>
          </a:xfrm>
        </p:spPr>
        <p:txBody>
          <a:bodyPr>
            <a:normAutofit/>
          </a:bodyPr>
          <a:lstStyle/>
          <a:p>
            <a:pPr>
              <a:buFont typeface="Wingdings" charset="2"/>
              <a:buChar char="v"/>
            </a:pPr>
            <a:r>
              <a:rPr lang="en-US" sz="3200" dirty="0" smtClean="0">
                <a:latin typeface="PMingLiU" charset="0"/>
                <a:ea typeface="PMingLiU" charset="0"/>
                <a:cs typeface="PMingLiU" charset="0"/>
              </a:rPr>
              <a:t>其實性係正嘢 </a:t>
            </a:r>
            <a:r>
              <a:rPr lang="en-US" sz="3200" dirty="0">
                <a:latin typeface="PMingLiU" charset="0"/>
                <a:ea typeface="PMingLiU" charset="0"/>
                <a:cs typeface="PMingLiU" charset="0"/>
              </a:rPr>
              <a:t>。</a:t>
            </a:r>
          </a:p>
          <a:p>
            <a:pPr>
              <a:buFont typeface="Wingdings" charset="2"/>
              <a:buChar char="v"/>
            </a:pPr>
            <a:r>
              <a:rPr lang="en-US" sz="3200" dirty="0" smtClean="0">
                <a:latin typeface="PMingLiU" charset="0"/>
                <a:ea typeface="PMingLiU" charset="0"/>
                <a:cs typeface="PMingLiU" charset="0"/>
              </a:rPr>
              <a:t>食</a:t>
            </a:r>
            <a:r>
              <a:rPr lang="en-US" sz="3200" dirty="0">
                <a:latin typeface="PMingLiU" charset="0"/>
                <a:ea typeface="PMingLiU" charset="0"/>
                <a:cs typeface="PMingLiU" charset="0"/>
              </a:rPr>
              <a:t>、</a:t>
            </a:r>
            <a:r>
              <a:rPr lang="en-US" sz="3200" dirty="0" smtClean="0">
                <a:latin typeface="PMingLiU" charset="0"/>
                <a:ea typeface="PMingLiU" charset="0"/>
                <a:cs typeface="PMingLiU" charset="0"/>
              </a:rPr>
              <a:t>色</a:t>
            </a:r>
            <a:r>
              <a:rPr lang="en-US" sz="3200" dirty="0">
                <a:latin typeface="PMingLiU" charset="0"/>
                <a:ea typeface="PMingLiU" charset="0"/>
                <a:cs typeface="PMingLiU" charset="0"/>
              </a:rPr>
              <a:t>，性也 </a:t>
            </a:r>
            <a:r>
              <a:rPr lang="en-US" sz="3200" dirty="0" smtClean="0">
                <a:latin typeface="PMingLiU" charset="0"/>
                <a:ea typeface="PMingLiU" charset="0"/>
                <a:cs typeface="PMingLiU" charset="0"/>
              </a:rPr>
              <a:t>。</a:t>
            </a:r>
            <a:endParaRPr lang="en-US" sz="3200" dirty="0">
              <a:latin typeface="PMingLiU" charset="0"/>
              <a:ea typeface="PMingLiU" charset="0"/>
              <a:cs typeface="PMingLiU" charset="0"/>
            </a:endParaRPr>
          </a:p>
          <a:p>
            <a:pPr>
              <a:buFont typeface="Wingdings" charset="2"/>
              <a:buChar char="v"/>
            </a:pPr>
            <a:r>
              <a:rPr lang="en-US" sz="3200" dirty="0">
                <a:latin typeface="PMingLiU" charset="0"/>
                <a:ea typeface="PMingLiU" charset="0"/>
                <a:cs typeface="PMingLiU" charset="0"/>
              </a:rPr>
              <a:t>飲食男女，人之大慾 。</a:t>
            </a:r>
          </a:p>
        </p:txBody>
      </p:sp>
      <p:pic>
        <p:nvPicPr>
          <p:cNvPr id="4" name="Picture 3"/>
          <p:cNvPicPr>
            <a:picLocks noChangeAspect="1"/>
          </p:cNvPicPr>
          <p:nvPr/>
        </p:nvPicPr>
        <p:blipFill>
          <a:blip r:embed="rId2"/>
          <a:stretch>
            <a:fillRect/>
          </a:stretch>
        </p:blipFill>
        <p:spPr>
          <a:xfrm>
            <a:off x="5634235" y="1952414"/>
            <a:ext cx="2766530" cy="3533986"/>
          </a:xfrm>
          <a:prstGeom prst="rect">
            <a:avLst/>
          </a:prstGeom>
        </p:spPr>
      </p:pic>
      <p:pic>
        <p:nvPicPr>
          <p:cNvPr id="5" name="Picture 4"/>
          <p:cNvPicPr>
            <a:picLocks noChangeAspect="1"/>
          </p:cNvPicPr>
          <p:nvPr/>
        </p:nvPicPr>
        <p:blipFill>
          <a:blip r:embed="rId3"/>
          <a:stretch>
            <a:fillRect/>
          </a:stretch>
        </p:blipFill>
        <p:spPr>
          <a:xfrm>
            <a:off x="8623161" y="2335108"/>
            <a:ext cx="2936865" cy="3533986"/>
          </a:xfrm>
          <a:prstGeom prst="rect">
            <a:avLst/>
          </a:prstGeom>
        </p:spPr>
      </p:pic>
    </p:spTree>
    <p:extLst>
      <p:ext uri="{BB962C8B-B14F-4D97-AF65-F5344CB8AC3E}">
        <p14:creationId xmlns:p14="http://schemas.microsoft.com/office/powerpoint/2010/main" val="624803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187" y="286603"/>
            <a:ext cx="10058400" cy="1450757"/>
          </a:xfrm>
        </p:spPr>
        <p:txBody>
          <a:bodyPr/>
          <a:lstStyle/>
          <a:p>
            <a:r>
              <a:rPr lang="en-US" dirty="0"/>
              <a:t>【創世紀】</a:t>
            </a:r>
            <a:r>
              <a:rPr lang="en-US" dirty="0" smtClean="0"/>
              <a:t>第二章</a:t>
            </a:r>
            <a:endParaRPr lang="en-US" dirty="0"/>
          </a:p>
        </p:txBody>
      </p:sp>
      <p:sp>
        <p:nvSpPr>
          <p:cNvPr id="3" name="Content Placeholder 2"/>
          <p:cNvSpPr>
            <a:spLocks noGrp="1"/>
          </p:cNvSpPr>
          <p:nvPr>
            <p:ph idx="1"/>
          </p:nvPr>
        </p:nvSpPr>
        <p:spPr>
          <a:xfrm>
            <a:off x="674199" y="1913972"/>
            <a:ext cx="7746469" cy="4023360"/>
          </a:xfrm>
        </p:spPr>
        <p:txBody>
          <a:bodyPr/>
          <a:lstStyle/>
          <a:p>
            <a:pPr>
              <a:buFont typeface="Wingdings" charset="2"/>
              <a:buChar char="v"/>
            </a:pPr>
            <a:r>
              <a:rPr lang="en-US" sz="3200" dirty="0" smtClean="0">
                <a:latin typeface="PMingLiU" charset="0"/>
                <a:ea typeface="PMingLiU" charset="0"/>
                <a:cs typeface="PMingLiU" charset="0"/>
              </a:rPr>
              <a:t>神說</a:t>
            </a:r>
            <a:r>
              <a:rPr lang="en-US" sz="3200" dirty="0">
                <a:latin typeface="PMingLiU" charset="0"/>
                <a:ea typeface="PMingLiU" charset="0"/>
                <a:cs typeface="PMingLiU" charset="0"/>
              </a:rPr>
              <a:t>，這人獨居是「不好」的，然後祂創造了男子的夥伴，第一個女人（夏娃）是從第一個男人的（亞當）的身體出來的。</a:t>
            </a:r>
          </a:p>
          <a:p>
            <a:pPr>
              <a:buFont typeface="Wingdings" charset="2"/>
              <a:buChar char="v"/>
            </a:pPr>
            <a:r>
              <a:rPr lang="en-US" sz="3200" dirty="0">
                <a:latin typeface="PMingLiU" charset="0"/>
                <a:ea typeface="PMingLiU" charset="0"/>
                <a:cs typeface="PMingLiU" charset="0"/>
              </a:rPr>
              <a:t>亞當宣稱：「這是我骨中的骨，肉中的肉 ，可以稱他為女人，因為他是從男人身上取出來的。」（創世紀2:23）。</a:t>
            </a:r>
          </a:p>
          <a:p>
            <a:pPr>
              <a:buFont typeface="Wingdings" charset="2"/>
              <a:buChar char="v"/>
            </a:pPr>
            <a:r>
              <a:rPr lang="en-US" sz="3200" dirty="0">
                <a:latin typeface="PMingLiU" charset="0"/>
                <a:ea typeface="PMingLiU" charset="0"/>
                <a:cs typeface="PMingLiU" charset="0"/>
              </a:rPr>
              <a:t>「因此，人要離開父母，與妻子連合，二人成為一體。」（創世紀2:24）。</a:t>
            </a:r>
          </a:p>
          <a:p>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87609" y="1737360"/>
            <a:ext cx="2981415" cy="4107420"/>
          </a:xfrm>
          <a:prstGeom prst="rect">
            <a:avLst/>
          </a:prstGeom>
        </p:spPr>
      </p:pic>
    </p:spTree>
    <p:extLst>
      <p:ext uri="{BB962C8B-B14F-4D97-AF65-F5344CB8AC3E}">
        <p14:creationId xmlns:p14="http://schemas.microsoft.com/office/powerpoint/2010/main" val="707918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MingLiU" charset="0"/>
                <a:ea typeface="PMingLiU" charset="0"/>
                <a:cs typeface="PMingLiU" charset="0"/>
              </a:rPr>
              <a:t>聖經容許滾紅滾綠滾天光嗎 ?</a:t>
            </a:r>
            <a:endParaRPr lang="en-US" dirty="0"/>
          </a:p>
        </p:txBody>
      </p:sp>
      <p:sp>
        <p:nvSpPr>
          <p:cNvPr id="3" name="Content Placeholder 2"/>
          <p:cNvSpPr>
            <a:spLocks noGrp="1"/>
          </p:cNvSpPr>
          <p:nvPr>
            <p:ph idx="1"/>
          </p:nvPr>
        </p:nvSpPr>
        <p:spPr>
          <a:xfrm>
            <a:off x="1097280" y="1845734"/>
            <a:ext cx="6026851" cy="4023360"/>
          </a:xfrm>
        </p:spPr>
        <p:txBody>
          <a:bodyPr>
            <a:normAutofit/>
          </a:bodyPr>
          <a:lstStyle/>
          <a:p>
            <a:pPr>
              <a:buFont typeface="Wingdings" charset="2"/>
              <a:buChar char="v"/>
            </a:pPr>
            <a:r>
              <a:rPr lang="en-US" sz="3200" dirty="0" smtClean="0">
                <a:latin typeface="PMingLiU" charset="0"/>
                <a:ea typeface="PMingLiU" charset="0"/>
                <a:cs typeface="PMingLiU" charset="0"/>
              </a:rPr>
              <a:t>在聖經中有很多一夫多妻制和婚外性行為的例子</a:t>
            </a:r>
            <a:r>
              <a:rPr lang="en-US" sz="3200" dirty="0">
                <a:latin typeface="PMingLiU" charset="0"/>
                <a:ea typeface="PMingLiU" charset="0"/>
                <a:cs typeface="PMingLiU" charset="0"/>
              </a:rPr>
              <a:t>。</a:t>
            </a:r>
          </a:p>
          <a:p>
            <a:pPr>
              <a:buFont typeface="Wingdings" charset="2"/>
              <a:buChar char="v"/>
            </a:pPr>
            <a:r>
              <a:rPr lang="en-US" sz="3200" dirty="0">
                <a:latin typeface="PMingLiU" charset="0"/>
                <a:ea typeface="PMingLiU" charset="0"/>
                <a:cs typeface="PMingLiU" charset="0"/>
              </a:rPr>
              <a:t>亞伯拉罕、</a:t>
            </a:r>
            <a:r>
              <a:rPr lang="en-US" sz="3200" dirty="0" smtClean="0">
                <a:latin typeface="PMingLiU" charset="0"/>
                <a:ea typeface="PMingLiU" charset="0"/>
                <a:cs typeface="PMingLiU" charset="0"/>
              </a:rPr>
              <a:t>所羅門</a:t>
            </a:r>
          </a:p>
          <a:p>
            <a:pPr>
              <a:buFont typeface="Wingdings" charset="2"/>
              <a:buChar char="v"/>
            </a:pPr>
            <a:r>
              <a:rPr lang="en-US" sz="3200" dirty="0" smtClean="0">
                <a:latin typeface="PMingLiU" charset="0"/>
                <a:ea typeface="PMingLiU" charset="0"/>
                <a:cs typeface="PMingLiU" charset="0"/>
              </a:rPr>
              <a:t>點解佢地得，我唔得?</a:t>
            </a:r>
            <a:endParaRPr lang="en-US" sz="3200" dirty="0">
              <a:latin typeface="PMingLiU" charset="0"/>
              <a:ea typeface="PMingLiU" charset="0"/>
              <a:cs typeface="PMingLiU" charset="0"/>
            </a:endParaRPr>
          </a:p>
          <a:p>
            <a:pPr>
              <a:buFont typeface="Wingdings" charset="2"/>
              <a:buChar char="v"/>
            </a:pPr>
            <a:r>
              <a:rPr lang="en-US" sz="3200" dirty="0">
                <a:latin typeface="PMingLiU" charset="0"/>
                <a:ea typeface="PMingLiU" charset="0"/>
                <a:cs typeface="PMingLiU" charset="0"/>
              </a:rPr>
              <a:t>聖經只記載些事，但並沒有明確認可一夫多妻制。 </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24131" y="1845734"/>
            <a:ext cx="4171378" cy="3794078"/>
          </a:xfrm>
          <a:prstGeom prst="rect">
            <a:avLst/>
          </a:prstGeom>
        </p:spPr>
      </p:pic>
    </p:spTree>
    <p:extLst>
      <p:ext uri="{BB962C8B-B14F-4D97-AF65-F5344CB8AC3E}">
        <p14:creationId xmlns:p14="http://schemas.microsoft.com/office/powerpoint/2010/main" val="2027028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雅歌</a:t>
            </a:r>
            <a:endParaRPr lang="en-US" dirty="0"/>
          </a:p>
        </p:txBody>
      </p:sp>
      <p:sp>
        <p:nvSpPr>
          <p:cNvPr id="3" name="Content Placeholder 2"/>
          <p:cNvSpPr>
            <a:spLocks noGrp="1"/>
          </p:cNvSpPr>
          <p:nvPr>
            <p:ph idx="1"/>
          </p:nvPr>
        </p:nvSpPr>
        <p:spPr>
          <a:xfrm>
            <a:off x="1097280" y="1845733"/>
            <a:ext cx="5153395" cy="4104691"/>
          </a:xfrm>
        </p:spPr>
        <p:txBody>
          <a:bodyPr>
            <a:normAutofit/>
          </a:bodyPr>
          <a:lstStyle/>
          <a:p>
            <a:pPr>
              <a:buFont typeface="Wingdings" charset="2"/>
              <a:buChar char="v"/>
            </a:pPr>
            <a:r>
              <a:rPr lang="en-US" sz="3200" dirty="0" smtClean="0">
                <a:latin typeface="PMingLiU" charset="0"/>
                <a:ea typeface="PMingLiU" charset="0"/>
                <a:cs typeface="PMingLiU" charset="0"/>
              </a:rPr>
              <a:t>肯定人類親蜜行為的純潔和美麗</a:t>
            </a:r>
            <a:r>
              <a:rPr lang="en-US" sz="3200" dirty="0">
                <a:latin typeface="PMingLiU" charset="0"/>
                <a:ea typeface="PMingLiU" charset="0"/>
                <a:cs typeface="PMingLiU" charset="0"/>
              </a:rPr>
              <a:t>。</a:t>
            </a:r>
          </a:p>
          <a:p>
            <a:pPr>
              <a:buFont typeface="Wingdings" charset="2"/>
              <a:buChar char="v"/>
            </a:pPr>
            <a:r>
              <a:rPr lang="en-US" sz="3200" dirty="0" smtClean="0">
                <a:latin typeface="PMingLiU" charset="0"/>
                <a:ea typeface="PMingLiU" charset="0"/>
                <a:cs typeface="PMingLiU" charset="0"/>
              </a:rPr>
              <a:t>充滿對人體露骨的描繪 </a:t>
            </a:r>
            <a:endParaRPr lang="en-US" sz="3200" dirty="0">
              <a:latin typeface="PMingLiU" charset="0"/>
              <a:ea typeface="PMingLiU" charset="0"/>
              <a:cs typeface="PMingLiU" charset="0"/>
            </a:endParaRPr>
          </a:p>
          <a:p>
            <a:pPr>
              <a:buFont typeface="Wingdings" charset="2"/>
              <a:buChar char="v"/>
            </a:pPr>
            <a:r>
              <a:rPr lang="en-US" sz="3200" dirty="0">
                <a:latin typeface="PMingLiU" charset="0"/>
                <a:ea typeface="PMingLiU" charset="0"/>
                <a:cs typeface="PMingLiU" charset="0"/>
              </a:rPr>
              <a:t>靈性不一定等同於禁慾</a:t>
            </a:r>
            <a:r>
              <a:rPr lang="en-US" sz="3200" dirty="0" smtClean="0">
                <a:latin typeface="PMingLiU" charset="0"/>
                <a:ea typeface="PMingLiU" charset="0"/>
                <a:cs typeface="PMingLiU" charset="0"/>
              </a:rPr>
              <a:t>，肉體不是邪惡的</a:t>
            </a:r>
            <a:r>
              <a:rPr lang="en-US" sz="3200" dirty="0">
                <a:latin typeface="PMingLiU" charset="0"/>
                <a:ea typeface="PMingLiU" charset="0"/>
                <a:cs typeface="PMingLiU" charset="0"/>
              </a:rPr>
              <a:t>。</a:t>
            </a:r>
          </a:p>
          <a:p>
            <a:endParaRPr lang="en-US" dirty="0"/>
          </a:p>
        </p:txBody>
      </p:sp>
      <p:pic>
        <p:nvPicPr>
          <p:cNvPr id="4" name="Picture 3"/>
          <p:cNvPicPr>
            <a:picLocks noChangeAspect="1"/>
          </p:cNvPicPr>
          <p:nvPr/>
        </p:nvPicPr>
        <p:blipFill>
          <a:blip r:embed="rId2"/>
          <a:stretch>
            <a:fillRect/>
          </a:stretch>
        </p:blipFill>
        <p:spPr>
          <a:xfrm>
            <a:off x="6250675" y="1845733"/>
            <a:ext cx="4572000" cy="3975100"/>
          </a:xfrm>
          <a:prstGeom prst="rect">
            <a:avLst/>
          </a:prstGeom>
        </p:spPr>
      </p:pic>
    </p:spTree>
    <p:extLst>
      <p:ext uri="{BB962C8B-B14F-4D97-AF65-F5344CB8AC3E}">
        <p14:creationId xmlns:p14="http://schemas.microsoft.com/office/powerpoint/2010/main" val="173541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雅歌</a:t>
            </a:r>
            <a:endParaRPr lang="en-US" dirty="0"/>
          </a:p>
        </p:txBody>
      </p:sp>
      <p:sp>
        <p:nvSpPr>
          <p:cNvPr id="3" name="Content Placeholder 2"/>
          <p:cNvSpPr>
            <a:spLocks noGrp="1"/>
          </p:cNvSpPr>
          <p:nvPr>
            <p:ph idx="1"/>
          </p:nvPr>
        </p:nvSpPr>
        <p:spPr>
          <a:xfrm>
            <a:off x="1097280" y="1845733"/>
            <a:ext cx="10058400" cy="4104691"/>
          </a:xfrm>
        </p:spPr>
        <p:txBody>
          <a:bodyPr>
            <a:normAutofit/>
          </a:bodyPr>
          <a:lstStyle/>
          <a:p>
            <a:pPr>
              <a:buFont typeface="Wingdings" charset="2"/>
              <a:buChar char="v"/>
            </a:pPr>
            <a:r>
              <a:rPr lang="en-US" sz="3200" dirty="0" smtClean="0">
                <a:latin typeface="PMingLiU" charset="0"/>
                <a:ea typeface="PMingLiU" charset="0"/>
                <a:cs typeface="PMingLiU" charset="0"/>
              </a:rPr>
              <a:t>許多詩句描繪了唯一關係的要求</a:t>
            </a:r>
            <a:r>
              <a:rPr lang="en-US" sz="3200" dirty="0">
                <a:latin typeface="PMingLiU" charset="0"/>
                <a:ea typeface="PMingLiU" charset="0"/>
                <a:cs typeface="PMingLiU" charset="0"/>
              </a:rPr>
              <a:t>：「我妹子，我新婦，乃是關鎖的園，禁閉的井，封閉的泉源。……求你將我放在你心上如印記，帶在你臂上如戳記。因為愛情如死之堅強，嫉恨如陰間之殘忍；所發的電光是火焰的電光，是耶和華的烈焰。愛情，眾水不能息滅，大水也不能淹沒。若有人拿家中所有的財寶要換愛情，就全被藐視。（新娘的兄弟）」（4:12; 8：6-7）。</a:t>
            </a:r>
          </a:p>
          <a:p>
            <a:endParaRPr lang="en-US" dirty="0"/>
          </a:p>
        </p:txBody>
      </p:sp>
    </p:spTree>
    <p:extLst>
      <p:ext uri="{BB962C8B-B14F-4D97-AF65-F5344CB8AC3E}">
        <p14:creationId xmlns:p14="http://schemas.microsoft.com/office/powerpoint/2010/main" val="2106653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381" y="259307"/>
            <a:ext cx="10058400" cy="1450757"/>
          </a:xfrm>
        </p:spPr>
        <p:txBody>
          <a:bodyPr>
            <a:normAutofit/>
          </a:bodyPr>
          <a:lstStyle/>
          <a:p>
            <a:r>
              <a:rPr lang="en-US" dirty="0">
                <a:latin typeface="PMingLiU" charset="0"/>
                <a:ea typeface="PMingLiU" charset="0"/>
                <a:cs typeface="PMingLiU" charset="0"/>
              </a:rPr>
              <a:t>濫用性的後果</a:t>
            </a:r>
            <a:r>
              <a:rPr lang="en-US" dirty="0" smtClean="0">
                <a:latin typeface="PMingLiU" charset="0"/>
                <a:ea typeface="PMingLiU" charset="0"/>
                <a:cs typeface="PMingLiU" charset="0"/>
              </a:rPr>
              <a:t>：</a:t>
            </a:r>
            <a:br>
              <a:rPr lang="en-US" dirty="0" smtClean="0">
                <a:latin typeface="PMingLiU" charset="0"/>
                <a:ea typeface="PMingLiU" charset="0"/>
                <a:cs typeface="PMingLiU" charset="0"/>
              </a:rPr>
            </a:br>
            <a:r>
              <a:rPr lang="en-US" sz="4000" dirty="0" smtClean="0">
                <a:latin typeface="PMingLiU" charset="0"/>
                <a:ea typeface="PMingLiU" charset="0"/>
                <a:cs typeface="PMingLiU" charset="0"/>
              </a:rPr>
              <a:t>白鱔上沙灘</a:t>
            </a:r>
            <a:r>
              <a:rPr lang="en-US" sz="4000" dirty="0">
                <a:latin typeface="PMingLiU" charset="0"/>
                <a:ea typeface="PMingLiU" charset="0"/>
                <a:cs typeface="PMingLiU" charset="0"/>
              </a:rPr>
              <a:t>，</a:t>
            </a:r>
            <a:r>
              <a:rPr lang="en-US" sz="4000" dirty="0" smtClean="0">
                <a:latin typeface="PMingLiU" charset="0"/>
                <a:ea typeface="PMingLiU" charset="0"/>
                <a:cs typeface="PMingLiU" charset="0"/>
              </a:rPr>
              <a:t>唔死一身潺</a:t>
            </a:r>
            <a:r>
              <a:rPr lang="en-US" sz="4000" dirty="0">
                <a:latin typeface="PMingLiU" charset="0"/>
                <a:ea typeface="PMingLiU" charset="0"/>
                <a:cs typeface="PMingLiU" charset="0"/>
              </a:rPr>
              <a:t> 。</a:t>
            </a:r>
          </a:p>
        </p:txBody>
      </p:sp>
      <p:sp>
        <p:nvSpPr>
          <p:cNvPr id="3" name="Content Placeholder 2"/>
          <p:cNvSpPr>
            <a:spLocks noGrp="1"/>
          </p:cNvSpPr>
          <p:nvPr>
            <p:ph idx="1"/>
          </p:nvPr>
        </p:nvSpPr>
        <p:spPr>
          <a:xfrm>
            <a:off x="646904" y="1845734"/>
            <a:ext cx="7432571" cy="4350350"/>
          </a:xfrm>
        </p:spPr>
        <p:txBody>
          <a:bodyPr>
            <a:normAutofit/>
          </a:bodyPr>
          <a:lstStyle/>
          <a:p>
            <a:pPr>
              <a:buFont typeface="Wingdings" charset="2"/>
              <a:buChar char="v"/>
            </a:pPr>
            <a:r>
              <a:rPr lang="en-US" sz="3200" dirty="0" smtClean="0">
                <a:latin typeface="PMingLiU" charset="0"/>
                <a:ea typeface="PMingLiU" charset="0"/>
                <a:cs typeface="PMingLiU" charset="0"/>
              </a:rPr>
              <a:t>有袋萬事足?</a:t>
            </a:r>
          </a:p>
          <a:p>
            <a:pPr>
              <a:buFont typeface="Wingdings" charset="2"/>
              <a:buChar char="v"/>
            </a:pPr>
            <a:r>
              <a:rPr lang="en-US" sz="3200" dirty="0" smtClean="0">
                <a:latin typeface="PMingLiU" charset="0"/>
                <a:ea typeface="PMingLiU" charset="0"/>
                <a:cs typeface="PMingLiU" charset="0"/>
              </a:rPr>
              <a:t>使用安全套預防艾滋病毒非常有效</a:t>
            </a:r>
            <a:r>
              <a:rPr lang="en-US" sz="3200" dirty="0">
                <a:latin typeface="PMingLiU" charset="0"/>
                <a:ea typeface="PMingLiU" charset="0"/>
                <a:cs typeface="PMingLiU" charset="0"/>
              </a:rPr>
              <a:t>，但並不是絕對保證。</a:t>
            </a:r>
          </a:p>
          <a:p>
            <a:pPr>
              <a:buFont typeface="Wingdings" charset="2"/>
              <a:buChar char="v"/>
            </a:pPr>
            <a:r>
              <a:rPr lang="en-US" sz="3200" dirty="0" smtClean="0">
                <a:latin typeface="PMingLiU" charset="0"/>
                <a:ea typeface="PMingLiU" charset="0"/>
                <a:cs typeface="PMingLiU" charset="0"/>
              </a:rPr>
              <a:t>有效防止通過體液傳播的性病</a:t>
            </a:r>
            <a:r>
              <a:rPr lang="en-US" sz="3200" dirty="0">
                <a:latin typeface="PMingLiU" charset="0"/>
                <a:ea typeface="PMingLiU" charset="0"/>
                <a:cs typeface="PMingLiU" charset="0"/>
              </a:rPr>
              <a:t>，如淋病和衣原體。</a:t>
            </a:r>
          </a:p>
          <a:p>
            <a:pPr>
              <a:buFont typeface="Wingdings" charset="2"/>
              <a:buChar char="v"/>
            </a:pPr>
            <a:r>
              <a:rPr lang="en-US" sz="3200" dirty="0" smtClean="0">
                <a:latin typeface="PMingLiU" charset="0"/>
                <a:ea typeface="PMingLiU" charset="0"/>
                <a:cs typeface="PMingLiU" charset="0"/>
              </a:rPr>
              <a:t>但對通過皮膚對皮膚的接触傳播的性病的保護較少， 如乳頭瘤病毒</a:t>
            </a:r>
            <a:r>
              <a:rPr lang="en-US" sz="3200" dirty="0">
                <a:latin typeface="PMingLiU" charset="0"/>
                <a:ea typeface="PMingLiU" charset="0"/>
                <a:cs typeface="PMingLiU" charset="0"/>
              </a:rPr>
              <a:t>，生殖器疱疹，</a:t>
            </a:r>
            <a:r>
              <a:rPr lang="en-US" sz="3200" dirty="0" smtClean="0">
                <a:latin typeface="PMingLiU" charset="0"/>
                <a:ea typeface="PMingLiU" charset="0"/>
                <a:cs typeface="PMingLiU" charset="0"/>
              </a:rPr>
              <a:t>梅毒</a:t>
            </a:r>
            <a:r>
              <a:rPr lang="en-US" sz="3200" dirty="0">
                <a:latin typeface="PMingLiU" charset="0"/>
                <a:ea typeface="PMingLiU" charset="0"/>
                <a:cs typeface="PMingLiU" charset="0"/>
              </a:rPr>
              <a:t> 。</a:t>
            </a:r>
          </a:p>
        </p:txBody>
      </p:sp>
      <p:pic>
        <p:nvPicPr>
          <p:cNvPr id="4" name="Picture 3"/>
          <p:cNvPicPr>
            <a:picLocks noChangeAspect="1"/>
          </p:cNvPicPr>
          <p:nvPr/>
        </p:nvPicPr>
        <p:blipFill>
          <a:blip r:embed="rId2"/>
          <a:stretch>
            <a:fillRect/>
          </a:stretch>
        </p:blipFill>
        <p:spPr>
          <a:xfrm>
            <a:off x="8313667" y="1982211"/>
            <a:ext cx="3289300" cy="2463800"/>
          </a:xfrm>
          <a:prstGeom prst="rect">
            <a:avLst/>
          </a:prstGeom>
        </p:spPr>
      </p:pic>
    </p:spTree>
    <p:extLst>
      <p:ext uri="{BB962C8B-B14F-4D97-AF65-F5344CB8AC3E}">
        <p14:creationId xmlns:p14="http://schemas.microsoft.com/office/powerpoint/2010/main" val="1258393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什麼是疱疹？</a:t>
            </a:r>
            <a:endParaRPr lang="en-US" dirty="0"/>
          </a:p>
        </p:txBody>
      </p:sp>
      <p:sp>
        <p:nvSpPr>
          <p:cNvPr id="3" name="Content Placeholder 2"/>
          <p:cNvSpPr>
            <a:spLocks noGrp="1"/>
          </p:cNvSpPr>
          <p:nvPr>
            <p:ph idx="1"/>
          </p:nvPr>
        </p:nvSpPr>
        <p:spPr>
          <a:xfrm>
            <a:off x="1097280" y="1845734"/>
            <a:ext cx="7487162" cy="4023360"/>
          </a:xfrm>
        </p:spPr>
        <p:txBody>
          <a:bodyPr>
            <a:normAutofit lnSpcReduction="10000"/>
          </a:bodyPr>
          <a:lstStyle/>
          <a:p>
            <a:r>
              <a:rPr lang="en-US" dirty="0"/>
              <a:t> </a:t>
            </a:r>
          </a:p>
          <a:p>
            <a:pPr>
              <a:buFont typeface="Wingdings" charset="2"/>
              <a:buChar char="v"/>
            </a:pPr>
            <a:r>
              <a:rPr lang="en-US" sz="3200" dirty="0">
                <a:latin typeface="PMingLiU" charset="0"/>
                <a:ea typeface="PMingLiU" charset="0"/>
                <a:cs typeface="PMingLiU" charset="0"/>
              </a:rPr>
              <a:t>生殖器疱疹是由兩類病毒引起的性傳播疾病，</a:t>
            </a:r>
            <a:r>
              <a:rPr lang="en-US" sz="3200" dirty="0" smtClean="0">
                <a:latin typeface="PMingLiU" charset="0"/>
                <a:ea typeface="PMingLiU" charset="0"/>
                <a:cs typeface="PMingLiU" charset="0"/>
              </a:rPr>
              <a:t>分別稱為一型和二型單純疱疹病毒</a:t>
            </a:r>
            <a:r>
              <a:rPr lang="en-US" sz="3200" dirty="0">
                <a:latin typeface="PMingLiU" charset="0"/>
                <a:ea typeface="PMingLiU" charset="0"/>
                <a:cs typeface="PMingLiU" charset="0"/>
              </a:rPr>
              <a:t>。</a:t>
            </a:r>
          </a:p>
          <a:p>
            <a:pPr>
              <a:buFont typeface="Wingdings" charset="2"/>
              <a:buChar char="v"/>
            </a:pPr>
            <a:r>
              <a:rPr lang="en-US" sz="3200" dirty="0">
                <a:latin typeface="PMingLiU" charset="0"/>
                <a:ea typeface="PMingLiU" charset="0"/>
                <a:cs typeface="PMingLiU" charset="0"/>
              </a:rPr>
              <a:t>生殖器疱疹在美國較為常見。在美國，在14歲至49歲的人中，</a:t>
            </a:r>
            <a:r>
              <a:rPr lang="en-US" sz="3200" dirty="0" smtClean="0">
                <a:latin typeface="PMingLiU" charset="0"/>
                <a:ea typeface="PMingLiU" charset="0"/>
                <a:cs typeface="PMingLiU" charset="0"/>
              </a:rPr>
              <a:t>大約每六個人就有一人患有生殖器疱疹</a:t>
            </a:r>
            <a:r>
              <a:rPr lang="en-US" sz="3200" dirty="0">
                <a:latin typeface="PMingLiU" charset="0"/>
                <a:ea typeface="PMingLiU" charset="0"/>
                <a:cs typeface="PMingLiU" charset="0"/>
              </a:rPr>
              <a:t>。</a:t>
            </a:r>
          </a:p>
          <a:p>
            <a:pPr>
              <a:buFont typeface="Wingdings" charset="2"/>
              <a:buChar char="v"/>
            </a:pPr>
            <a:r>
              <a:rPr lang="en-US" sz="3200" dirty="0">
                <a:latin typeface="PMingLiU" charset="0"/>
                <a:ea typeface="PMingLiU" charset="0"/>
                <a:cs typeface="PMingLiU" charset="0"/>
              </a:rPr>
              <a:t>資料來源：</a:t>
            </a:r>
            <a:r>
              <a:rPr lang="en-US" sz="3200" dirty="0" smtClean="0">
                <a:latin typeface="PMingLiU" charset="0"/>
                <a:ea typeface="PMingLiU" charset="0"/>
                <a:cs typeface="PMingLiU" charset="0"/>
              </a:rPr>
              <a:t>直接引自美國疾病預防及控制中心</a:t>
            </a:r>
            <a:endParaRPr lang="en-US" sz="3200" dirty="0">
              <a:latin typeface="PMingLiU" charset="0"/>
              <a:ea typeface="PMingLiU" charset="0"/>
              <a:cs typeface="PMingLiU" charset="0"/>
            </a:endParaRPr>
          </a:p>
          <a:p>
            <a:endParaRPr lang="en-US" dirty="0"/>
          </a:p>
        </p:txBody>
      </p:sp>
      <p:pic>
        <p:nvPicPr>
          <p:cNvPr id="4" name="Picture 3"/>
          <p:cNvPicPr>
            <a:picLocks noChangeAspect="1"/>
          </p:cNvPicPr>
          <p:nvPr/>
        </p:nvPicPr>
        <p:blipFill>
          <a:blip r:embed="rId2"/>
          <a:stretch>
            <a:fillRect/>
          </a:stretch>
        </p:blipFill>
        <p:spPr>
          <a:xfrm>
            <a:off x="8789822" y="2224016"/>
            <a:ext cx="2882900" cy="2819400"/>
          </a:xfrm>
          <a:prstGeom prst="rect">
            <a:avLst/>
          </a:prstGeom>
        </p:spPr>
      </p:pic>
    </p:spTree>
    <p:extLst>
      <p:ext uri="{BB962C8B-B14F-4D97-AF65-F5344CB8AC3E}">
        <p14:creationId xmlns:p14="http://schemas.microsoft.com/office/powerpoint/2010/main" val="1982273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生殖器疱疹如何傳播</a:t>
            </a:r>
            <a:r>
              <a:rPr lang="en-US" dirty="0" smtClean="0"/>
              <a:t>？</a:t>
            </a:r>
            <a:endParaRPr lang="en-US" dirty="0"/>
          </a:p>
        </p:txBody>
      </p:sp>
      <p:sp>
        <p:nvSpPr>
          <p:cNvPr id="3" name="Content Placeholder 2"/>
          <p:cNvSpPr>
            <a:spLocks noGrp="1"/>
          </p:cNvSpPr>
          <p:nvPr>
            <p:ph idx="1"/>
          </p:nvPr>
        </p:nvSpPr>
        <p:spPr>
          <a:xfrm>
            <a:off x="1097280" y="1845734"/>
            <a:ext cx="6736535" cy="4023360"/>
          </a:xfrm>
        </p:spPr>
        <p:txBody>
          <a:bodyPr>
            <a:normAutofit lnSpcReduction="10000"/>
          </a:bodyPr>
          <a:lstStyle/>
          <a:p>
            <a:pPr>
              <a:buFont typeface="Wingdings" charset="2"/>
              <a:buChar char="v"/>
            </a:pPr>
            <a:r>
              <a:rPr lang="en-US" dirty="0"/>
              <a:t> </a:t>
            </a:r>
            <a:r>
              <a:rPr lang="en-US" sz="3200" dirty="0" smtClean="0">
                <a:latin typeface="PMingLiU" charset="0"/>
                <a:ea typeface="PMingLiU" charset="0"/>
                <a:cs typeface="PMingLiU" charset="0"/>
              </a:rPr>
              <a:t>與患有此病的人口交</a:t>
            </a:r>
            <a:r>
              <a:rPr lang="en-US" sz="3200" dirty="0">
                <a:latin typeface="PMingLiU" charset="0"/>
                <a:ea typeface="PMingLiU" charset="0"/>
                <a:cs typeface="PMingLiU" charset="0"/>
              </a:rPr>
              <a:t>，陰交或肛交，則可能患上疱疹。疱疹疮中的液體携带有病毒，接触這些液體可造成感染。因為病毒可以通过皮肤释放出来，传染给性伴侣，因此您可能从受感染性伴侣处感染，虽然其无可见疮或不知道自己已受感染</a:t>
            </a:r>
            <a:r>
              <a:rPr lang="en-US" sz="3200" dirty="0" smtClean="0">
                <a:latin typeface="PMingLiU" charset="0"/>
                <a:ea typeface="PMingLiU" charset="0"/>
                <a:cs typeface="PMingLiU" charset="0"/>
              </a:rPr>
              <a:t>。</a:t>
            </a:r>
          </a:p>
          <a:p>
            <a:pPr>
              <a:buFont typeface="Wingdings" charset="2"/>
              <a:buChar char="v"/>
            </a:pPr>
            <a:r>
              <a:rPr lang="en-US" sz="3200" dirty="0">
                <a:latin typeface="PMingLiU" charset="0"/>
                <a:ea typeface="PMingLiU" charset="0"/>
                <a:cs typeface="PMingLiU" charset="0"/>
              </a:rPr>
              <a:t>資料來源：</a:t>
            </a:r>
            <a:r>
              <a:rPr lang="en-US" sz="3200" dirty="0" smtClean="0">
                <a:latin typeface="PMingLiU" charset="0"/>
                <a:ea typeface="PMingLiU" charset="0"/>
                <a:cs typeface="PMingLiU" charset="0"/>
              </a:rPr>
              <a:t>直接引自美國疾病預防</a:t>
            </a:r>
            <a:r>
              <a:rPr lang="en-US" sz="3200" dirty="0">
                <a:latin typeface="PMingLiU" charset="0"/>
                <a:ea typeface="PMingLiU" charset="0"/>
                <a:cs typeface="PMingLiU" charset="0"/>
              </a:rPr>
              <a:t>及</a:t>
            </a:r>
            <a:r>
              <a:rPr lang="en-US" sz="3200" dirty="0" smtClean="0">
                <a:latin typeface="PMingLiU" charset="0"/>
                <a:ea typeface="PMingLiU" charset="0"/>
                <a:cs typeface="PMingLiU" charset="0"/>
              </a:rPr>
              <a:t>控制中心</a:t>
            </a:r>
            <a:endParaRPr lang="en-US" sz="3200" dirty="0">
              <a:latin typeface="PMingLiU" charset="0"/>
              <a:ea typeface="PMingLiU" charset="0"/>
              <a:cs typeface="PMingLiU" charset="0"/>
            </a:endParaRPr>
          </a:p>
          <a:p>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38113" y="1845734"/>
            <a:ext cx="3556229" cy="2674961"/>
          </a:xfrm>
          <a:prstGeom prst="rect">
            <a:avLst/>
          </a:prstGeom>
        </p:spPr>
      </p:pic>
    </p:spTree>
    <p:extLst>
      <p:ext uri="{BB962C8B-B14F-4D97-AF65-F5344CB8AC3E}">
        <p14:creationId xmlns:p14="http://schemas.microsoft.com/office/powerpoint/2010/main" val="699422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PMingLiU" charset="0"/>
                <a:ea typeface="PMingLiU" charset="0"/>
                <a:cs typeface="PMingLiU" charset="0"/>
              </a:rPr>
              <a:t>我有孕在身</a:t>
            </a:r>
            <a:r>
              <a:rPr lang="en-US" dirty="0" smtClean="0">
                <a:latin typeface="PMingLiU" charset="0"/>
                <a:ea typeface="PMingLiU" charset="0"/>
                <a:cs typeface="PMingLiU" charset="0"/>
              </a:rPr>
              <a:t>，</a:t>
            </a:r>
            <a:br>
              <a:rPr lang="en-US" dirty="0" smtClean="0">
                <a:latin typeface="PMingLiU" charset="0"/>
                <a:ea typeface="PMingLiU" charset="0"/>
                <a:cs typeface="PMingLiU" charset="0"/>
              </a:rPr>
            </a:br>
            <a:r>
              <a:rPr lang="en-US" dirty="0" smtClean="0">
                <a:latin typeface="PMingLiU" charset="0"/>
                <a:ea typeface="PMingLiU" charset="0"/>
                <a:cs typeface="PMingLiU" charset="0"/>
              </a:rPr>
              <a:t>生殖器疱疹對寶寶有何影響？</a:t>
            </a:r>
            <a:endParaRPr lang="en-US" dirty="0">
              <a:latin typeface="PMingLiU" charset="0"/>
              <a:ea typeface="PMingLiU" charset="0"/>
              <a:cs typeface="PMingLiU" charset="0"/>
            </a:endParaRPr>
          </a:p>
        </p:txBody>
      </p:sp>
      <p:sp>
        <p:nvSpPr>
          <p:cNvPr id="3" name="Content Placeholder 2"/>
          <p:cNvSpPr>
            <a:spLocks noGrp="1"/>
          </p:cNvSpPr>
          <p:nvPr>
            <p:ph idx="1"/>
          </p:nvPr>
        </p:nvSpPr>
        <p:spPr>
          <a:xfrm>
            <a:off x="1097280" y="1845734"/>
            <a:ext cx="6313454" cy="4023360"/>
          </a:xfrm>
        </p:spPr>
        <p:txBody>
          <a:bodyPr/>
          <a:lstStyle/>
          <a:p>
            <a:pPr>
              <a:buFont typeface="Wingdings" charset="2"/>
              <a:buChar char="v"/>
            </a:pPr>
            <a:r>
              <a:rPr lang="en-US" dirty="0"/>
              <a:t> </a:t>
            </a:r>
            <a:r>
              <a:rPr lang="en-US" sz="3200" dirty="0" smtClean="0">
                <a:latin typeface="PMingLiU" charset="0"/>
                <a:ea typeface="PMingLiU" charset="0"/>
                <a:cs typeface="PMingLiU" charset="0"/>
              </a:rPr>
              <a:t>此病毒感染可导致流产</a:t>
            </a:r>
            <a:r>
              <a:rPr lang="en-US" sz="3200" dirty="0">
                <a:latin typeface="PMingLiU" charset="0"/>
                <a:ea typeface="PMingLiU" charset="0"/>
                <a:cs typeface="PMingLiU" charset="0"/>
              </a:rPr>
              <a:t>，也可能使您更容易早产</a:t>
            </a:r>
            <a:r>
              <a:rPr lang="en-US" sz="3200" dirty="0" smtClean="0">
                <a:latin typeface="PMingLiU" charset="0"/>
                <a:ea typeface="PMingLiU" charset="0"/>
                <a:cs typeface="PMingLiU" charset="0"/>
              </a:rPr>
              <a:t>。</a:t>
            </a:r>
          </a:p>
          <a:p>
            <a:pPr>
              <a:buFont typeface="Wingdings" charset="2"/>
              <a:buChar char="v"/>
            </a:pPr>
            <a:r>
              <a:rPr lang="en-US" sz="3200" dirty="0" smtClean="0">
                <a:latin typeface="PMingLiU" charset="0"/>
                <a:ea typeface="PMingLiU" charset="0"/>
                <a:cs typeface="PMingLiU" charset="0"/>
              </a:rPr>
              <a:t>疱疹病毒感染可以从您的體内传到胎儿體内</a:t>
            </a:r>
            <a:r>
              <a:rPr lang="en-US" sz="3200" dirty="0">
                <a:latin typeface="PMingLiU" charset="0"/>
                <a:ea typeface="PMingLiU" charset="0"/>
                <a:cs typeface="PMingLiU" charset="0"/>
              </a:rPr>
              <a:t>，并导致可能致命的感染（新生儿疱疹</a:t>
            </a:r>
            <a:r>
              <a:rPr lang="en-US" sz="3200" dirty="0" smtClean="0">
                <a:latin typeface="PMingLiU" charset="0"/>
                <a:ea typeface="PMingLiU" charset="0"/>
                <a:cs typeface="PMingLiU" charset="0"/>
              </a:rPr>
              <a:t>）</a:t>
            </a:r>
            <a:r>
              <a:rPr lang="en-US" sz="3200" dirty="0">
                <a:latin typeface="PMingLiU" charset="0"/>
                <a:ea typeface="PMingLiU" charset="0"/>
                <a:cs typeface="PMingLiU" charset="0"/>
              </a:rPr>
              <a:t> 。</a:t>
            </a:r>
          </a:p>
          <a:p>
            <a:pPr>
              <a:buFont typeface="Wingdings" charset="2"/>
              <a:buChar char="v"/>
            </a:pPr>
            <a:r>
              <a:rPr lang="en-US" sz="3200" dirty="0">
                <a:latin typeface="PMingLiU" charset="0"/>
                <a:ea typeface="PMingLiU" charset="0"/>
                <a:cs typeface="PMingLiU" charset="0"/>
              </a:rPr>
              <a:t>資料來源：</a:t>
            </a:r>
            <a:r>
              <a:rPr lang="en-US" sz="3200" dirty="0" smtClean="0">
                <a:latin typeface="PMingLiU" charset="0"/>
                <a:ea typeface="PMingLiU" charset="0"/>
                <a:cs typeface="PMingLiU" charset="0"/>
              </a:rPr>
              <a:t>直接引自美國疾病預防</a:t>
            </a:r>
            <a:r>
              <a:rPr lang="en-US" sz="3200" dirty="0">
                <a:latin typeface="PMingLiU" charset="0"/>
                <a:ea typeface="PMingLiU" charset="0"/>
                <a:cs typeface="PMingLiU" charset="0"/>
              </a:rPr>
              <a:t>及</a:t>
            </a:r>
            <a:r>
              <a:rPr lang="en-US" sz="3200" dirty="0" smtClean="0">
                <a:latin typeface="PMingLiU" charset="0"/>
                <a:ea typeface="PMingLiU" charset="0"/>
                <a:cs typeface="PMingLiU" charset="0"/>
              </a:rPr>
              <a:t>控制中心</a:t>
            </a:r>
            <a:endParaRPr lang="en-US" sz="3200" dirty="0">
              <a:latin typeface="PMingLiU" charset="0"/>
              <a:ea typeface="PMingLiU" charset="0"/>
              <a:cs typeface="PMingLiU" charset="0"/>
            </a:endParaRPr>
          </a:p>
          <a:p>
            <a:endParaRPr lang="en-US" dirty="0"/>
          </a:p>
        </p:txBody>
      </p:sp>
      <p:pic>
        <p:nvPicPr>
          <p:cNvPr id="4" name="Picture 3"/>
          <p:cNvPicPr>
            <a:picLocks noChangeAspect="1"/>
          </p:cNvPicPr>
          <p:nvPr/>
        </p:nvPicPr>
        <p:blipFill>
          <a:blip r:embed="rId2"/>
          <a:stretch>
            <a:fillRect/>
          </a:stretch>
        </p:blipFill>
        <p:spPr>
          <a:xfrm>
            <a:off x="7872862" y="1845734"/>
            <a:ext cx="2997200" cy="3810000"/>
          </a:xfrm>
          <a:prstGeom prst="rect">
            <a:avLst/>
          </a:prstGeom>
        </p:spPr>
      </p:pic>
    </p:spTree>
    <p:extLst>
      <p:ext uri="{BB962C8B-B14F-4D97-AF65-F5344CB8AC3E}">
        <p14:creationId xmlns:p14="http://schemas.microsoft.com/office/powerpoint/2010/main" val="1177719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疱疹可以治愈嗎</a:t>
            </a:r>
            <a:r>
              <a:rPr lang="en-US" dirty="0" smtClean="0"/>
              <a:t>？</a:t>
            </a:r>
            <a:endParaRPr lang="en-US" dirty="0"/>
          </a:p>
        </p:txBody>
      </p:sp>
      <p:sp>
        <p:nvSpPr>
          <p:cNvPr id="3" name="Content Placeholder 2"/>
          <p:cNvSpPr>
            <a:spLocks noGrp="1"/>
          </p:cNvSpPr>
          <p:nvPr>
            <p:ph idx="1"/>
          </p:nvPr>
        </p:nvSpPr>
        <p:spPr>
          <a:xfrm>
            <a:off x="1097281" y="1845734"/>
            <a:ext cx="5972260" cy="4023360"/>
          </a:xfrm>
        </p:spPr>
        <p:txBody>
          <a:bodyPr>
            <a:normAutofit lnSpcReduction="10000"/>
          </a:bodyPr>
          <a:lstStyle/>
          <a:p>
            <a:pPr>
              <a:buFont typeface="Wingdings" charset="2"/>
              <a:buChar char="v"/>
            </a:pPr>
            <a:r>
              <a:rPr lang="en-US" sz="3200" dirty="0" smtClean="0">
                <a:latin typeface="PMingLiU" charset="0"/>
                <a:ea typeface="PMingLiU" charset="0"/>
                <a:cs typeface="PMingLiU" charset="0"/>
              </a:rPr>
              <a:t>疱疹無法治愈</a:t>
            </a:r>
            <a:r>
              <a:rPr lang="en-US" sz="3200" dirty="0">
                <a:latin typeface="PMingLiU" charset="0"/>
                <a:ea typeface="PMingLiU" charset="0"/>
                <a:cs typeface="PMingLiU" charset="0"/>
              </a:rPr>
              <a:t>，但藥物可以防止或縮短發作。</a:t>
            </a:r>
          </a:p>
          <a:p>
            <a:pPr>
              <a:buFont typeface="Wingdings" charset="2"/>
              <a:buChar char="v"/>
            </a:pPr>
            <a:r>
              <a:rPr lang="en-US" sz="3200" dirty="0">
                <a:latin typeface="PMingLiU" charset="0"/>
                <a:ea typeface="PMingLiU" charset="0"/>
                <a:cs typeface="PMingLiU" charset="0"/>
              </a:rPr>
              <a:t>生殖器疱疹可引起外阴痛疮，而免疫系统功能不全者可能会出现严重情况。若触摸疮或疮内液體，疱疹可能会转移到身體的另一部位（如眼睛）。</a:t>
            </a:r>
          </a:p>
          <a:p>
            <a:pPr>
              <a:buFont typeface="Wingdings" charset="2"/>
              <a:buChar char="v"/>
            </a:pPr>
            <a:r>
              <a:rPr lang="en-US" sz="3200" dirty="0">
                <a:latin typeface="PMingLiU" charset="0"/>
                <a:ea typeface="PMingLiU" charset="0"/>
                <a:cs typeface="PMingLiU" charset="0"/>
              </a:rPr>
              <a:t>資料來源：</a:t>
            </a:r>
            <a:r>
              <a:rPr lang="en-US" sz="3200" dirty="0" smtClean="0">
                <a:latin typeface="PMingLiU" charset="0"/>
                <a:ea typeface="PMingLiU" charset="0"/>
                <a:cs typeface="PMingLiU" charset="0"/>
              </a:rPr>
              <a:t>直接引自美國疾病預防</a:t>
            </a:r>
            <a:r>
              <a:rPr lang="en-US" sz="3200" dirty="0">
                <a:latin typeface="PMingLiU" charset="0"/>
                <a:ea typeface="PMingLiU" charset="0"/>
                <a:cs typeface="PMingLiU" charset="0"/>
              </a:rPr>
              <a:t>及</a:t>
            </a:r>
            <a:r>
              <a:rPr lang="en-US" sz="3200" dirty="0" smtClean="0">
                <a:latin typeface="PMingLiU" charset="0"/>
                <a:ea typeface="PMingLiU" charset="0"/>
                <a:cs typeface="PMingLiU" charset="0"/>
              </a:rPr>
              <a:t>控制中心</a:t>
            </a:r>
            <a:endParaRPr lang="en-US" sz="3200" dirty="0">
              <a:latin typeface="PMingLiU" charset="0"/>
              <a:ea typeface="PMingLiU" charset="0"/>
              <a:cs typeface="PMingLiU" charset="0"/>
            </a:endParaRPr>
          </a:p>
        </p:txBody>
      </p:sp>
      <p:pic>
        <p:nvPicPr>
          <p:cNvPr id="4" name="Picture 3"/>
          <p:cNvPicPr>
            <a:picLocks noChangeAspect="1"/>
          </p:cNvPicPr>
          <p:nvPr/>
        </p:nvPicPr>
        <p:blipFill>
          <a:blip r:embed="rId2"/>
          <a:stretch>
            <a:fillRect/>
          </a:stretch>
        </p:blipFill>
        <p:spPr>
          <a:xfrm>
            <a:off x="7069541" y="1149698"/>
            <a:ext cx="4445000" cy="3022600"/>
          </a:xfrm>
          <a:prstGeom prst="rect">
            <a:avLst/>
          </a:prstGeom>
        </p:spPr>
      </p:pic>
    </p:spTree>
    <p:extLst>
      <p:ext uri="{BB962C8B-B14F-4D97-AF65-F5344CB8AC3E}">
        <p14:creationId xmlns:p14="http://schemas.microsoft.com/office/powerpoint/2010/main" val="1475646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生殖器疱疹和艾滋病病毒之間有什麼聯繫</a:t>
            </a:r>
            <a:r>
              <a:rPr lang="en-US" dirty="0" smtClean="0"/>
              <a:t>？</a:t>
            </a:r>
            <a:endParaRPr lang="en-US" dirty="0"/>
          </a:p>
        </p:txBody>
      </p:sp>
      <p:sp>
        <p:nvSpPr>
          <p:cNvPr id="3" name="Content Placeholder 2"/>
          <p:cNvSpPr>
            <a:spLocks noGrp="1"/>
          </p:cNvSpPr>
          <p:nvPr>
            <p:ph idx="1"/>
          </p:nvPr>
        </p:nvSpPr>
        <p:spPr/>
        <p:txBody>
          <a:bodyPr/>
          <a:lstStyle/>
          <a:p>
            <a:pPr>
              <a:buFont typeface="Wingdings" charset="2"/>
              <a:buChar char="v"/>
            </a:pPr>
            <a:r>
              <a:rPr lang="en-US" sz="3200" dirty="0" smtClean="0">
                <a:latin typeface="PMingLiU" charset="0"/>
                <a:ea typeface="PMingLiU" charset="0"/>
                <a:cs typeface="PMingLiU" charset="0"/>
              </a:rPr>
              <a:t>生殖器疱疹可引起皮肤或口腔黏膜</a:t>
            </a:r>
            <a:r>
              <a:rPr lang="en-US" sz="3200" dirty="0">
                <a:latin typeface="PMingLiU" charset="0"/>
                <a:ea typeface="PMingLiU" charset="0"/>
                <a:cs typeface="PMingLiU" charset="0"/>
              </a:rPr>
              <a:t>、阴道和直肠长疮或溃烂。疱疹引起的生殖器疮很容易出血。如果您或伴侣带有HIV，當瘡在性交時接觸到口腔，陰道或直腸，就會增加傳播或感染艾滋病病毒的風險。</a:t>
            </a:r>
          </a:p>
          <a:p>
            <a:pPr>
              <a:buFont typeface="Wingdings" charset="2"/>
              <a:buChar char="v"/>
            </a:pPr>
            <a:r>
              <a:rPr lang="en-US" sz="3200" dirty="0">
                <a:latin typeface="PMingLiU" charset="0"/>
                <a:ea typeface="PMingLiU" charset="0"/>
                <a:cs typeface="PMingLiU" charset="0"/>
              </a:rPr>
              <a:t>資料來源：直接引自美國疾病預防控制中心 </a:t>
            </a:r>
          </a:p>
        </p:txBody>
      </p:sp>
    </p:spTree>
    <p:extLst>
      <p:ext uri="{BB962C8B-B14F-4D97-AF65-F5344CB8AC3E}">
        <p14:creationId xmlns:p14="http://schemas.microsoft.com/office/powerpoint/2010/main" val="698247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什麼是梅毒</a:t>
            </a:r>
            <a:r>
              <a:rPr lang="en-US" dirty="0" smtClean="0"/>
              <a:t>？</a:t>
            </a:r>
            <a:endParaRPr lang="en-US" dirty="0"/>
          </a:p>
        </p:txBody>
      </p:sp>
      <p:sp>
        <p:nvSpPr>
          <p:cNvPr id="3" name="Content Placeholder 2"/>
          <p:cNvSpPr>
            <a:spLocks noGrp="1"/>
          </p:cNvSpPr>
          <p:nvPr>
            <p:ph idx="1"/>
          </p:nvPr>
        </p:nvSpPr>
        <p:spPr/>
        <p:txBody>
          <a:bodyPr/>
          <a:lstStyle/>
          <a:p>
            <a:r>
              <a:rPr lang="en-US" sz="3200" dirty="0" smtClean="0">
                <a:latin typeface="PMingLiU" charset="0"/>
                <a:ea typeface="PMingLiU" charset="0"/>
                <a:cs typeface="PMingLiU" charset="0"/>
              </a:rPr>
              <a:t>梅毒是一種性病，</a:t>
            </a:r>
            <a:r>
              <a:rPr lang="en-US" sz="3200" dirty="0">
                <a:latin typeface="PMingLiU" charset="0"/>
                <a:ea typeface="PMingLiU" charset="0"/>
                <a:cs typeface="PMingLiU" charset="0"/>
              </a:rPr>
              <a:t>若不正确治疗，可能造成长期并发症和／或死亡。成人症状分為多个阶段。這包括初期、二期、隐性和晚期梅毒。</a:t>
            </a:r>
          </a:p>
          <a:p>
            <a:r>
              <a:rPr lang="en-US" sz="3200" dirty="0">
                <a:latin typeface="PMingLiU" charset="0"/>
                <a:ea typeface="PMingLiU" charset="0"/>
                <a:cs typeface="PMingLiU" charset="0"/>
              </a:rPr>
              <a:t>在肛交、阴交或口交过程中直接接触梅毒溃疡便会感染梅毒。溃疡可能出现在阴茎、阴道、肛门、直肠或嘴唇和口腔。</a:t>
            </a:r>
            <a:r>
              <a:rPr lang="en-US" sz="3200" b="1" dirty="0">
                <a:latin typeface="PMingLiU" charset="0"/>
                <a:ea typeface="PMingLiU" charset="0"/>
                <a:cs typeface="PMingLiU" charset="0"/>
              </a:rPr>
              <a:t>梅毒还可能通过母婴传播</a:t>
            </a:r>
            <a:r>
              <a:rPr lang="en-US" sz="3200" dirty="0">
                <a:latin typeface="PMingLiU" charset="0"/>
                <a:ea typeface="PMingLiU" charset="0"/>
                <a:cs typeface="PMingLiU" charset="0"/>
              </a:rPr>
              <a:t>。</a:t>
            </a:r>
          </a:p>
          <a:p>
            <a:r>
              <a:rPr lang="en-US" sz="3200" dirty="0">
                <a:latin typeface="PMingLiU" charset="0"/>
                <a:ea typeface="PMingLiU" charset="0"/>
                <a:cs typeface="PMingLiU" charset="0"/>
              </a:rPr>
              <a:t>資料來源：</a:t>
            </a:r>
            <a:r>
              <a:rPr lang="en-US" sz="3200" dirty="0" smtClean="0">
                <a:latin typeface="PMingLiU" charset="0"/>
                <a:ea typeface="PMingLiU" charset="0"/>
                <a:cs typeface="PMingLiU" charset="0"/>
              </a:rPr>
              <a:t>直接引自美國疾病預防</a:t>
            </a:r>
            <a:r>
              <a:rPr lang="en-US" sz="3200" dirty="0">
                <a:latin typeface="PMingLiU" charset="0"/>
                <a:ea typeface="PMingLiU" charset="0"/>
                <a:cs typeface="PMingLiU" charset="0"/>
              </a:rPr>
              <a:t>及</a:t>
            </a:r>
            <a:r>
              <a:rPr lang="en-US" sz="3200" dirty="0" smtClean="0">
                <a:latin typeface="PMingLiU" charset="0"/>
                <a:ea typeface="PMingLiU" charset="0"/>
                <a:cs typeface="PMingLiU" charset="0"/>
              </a:rPr>
              <a:t>控制中心</a:t>
            </a:r>
            <a:endParaRPr lang="en-US" sz="3200" dirty="0">
              <a:latin typeface="PMingLiU" charset="0"/>
              <a:ea typeface="PMingLiU" charset="0"/>
              <a:cs typeface="PMingLiU" charset="0"/>
            </a:endParaRPr>
          </a:p>
          <a:p>
            <a:endParaRPr lang="en-US" dirty="0"/>
          </a:p>
        </p:txBody>
      </p:sp>
    </p:spTree>
    <p:extLst>
      <p:ext uri="{BB962C8B-B14F-4D97-AF65-F5344CB8AC3E}">
        <p14:creationId xmlns:p14="http://schemas.microsoft.com/office/powerpoint/2010/main" val="1878443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228298"/>
          </a:xfrm>
        </p:spPr>
        <p:txBody>
          <a:bodyPr/>
          <a:lstStyle/>
          <a:p>
            <a:r>
              <a:rPr lang="en-US" dirty="0"/>
              <a:t>梅毒的表現如何</a:t>
            </a:r>
            <a:r>
              <a:rPr lang="en-US" dirty="0" smtClean="0"/>
              <a:t>？</a:t>
            </a:r>
            <a:endParaRPr lang="en-US" dirty="0"/>
          </a:p>
        </p:txBody>
      </p:sp>
      <p:sp>
        <p:nvSpPr>
          <p:cNvPr id="3" name="Content Placeholder 2"/>
          <p:cNvSpPr>
            <a:spLocks noGrp="1"/>
          </p:cNvSpPr>
          <p:nvPr>
            <p:ph idx="1"/>
          </p:nvPr>
        </p:nvSpPr>
        <p:spPr>
          <a:xfrm>
            <a:off x="477672" y="1845733"/>
            <a:ext cx="10678008" cy="4377645"/>
          </a:xfrm>
        </p:spPr>
        <p:txBody>
          <a:bodyPr>
            <a:normAutofit fontScale="92500"/>
          </a:bodyPr>
          <a:lstStyle/>
          <a:p>
            <a:pPr>
              <a:buFont typeface="Wingdings" charset="2"/>
              <a:buChar char="v"/>
            </a:pPr>
            <a:r>
              <a:rPr lang="en-US" sz="3200" dirty="0" smtClean="0">
                <a:latin typeface="PMingLiU" charset="0"/>
                <a:ea typeface="PMingLiU" charset="0"/>
                <a:cs typeface="PMingLiU" charset="0"/>
              </a:rPr>
              <a:t>梅毒被称為厉害的模仿者，</a:t>
            </a:r>
            <a:r>
              <a:rPr lang="en-US" sz="3200" dirty="0">
                <a:latin typeface="PMingLiU" charset="0"/>
                <a:ea typeface="PMingLiU" charset="0"/>
                <a:cs typeface="PMingLiU" charset="0"/>
              </a:rPr>
              <a:t>因為它具有许多可能症状，其中许多类似于其他疾病症状，但症状非常轻微，或完全没有症状。</a:t>
            </a:r>
          </a:p>
          <a:p>
            <a:pPr>
              <a:buFont typeface="Wingdings" charset="2"/>
              <a:buChar char="v"/>
            </a:pPr>
            <a:r>
              <a:rPr lang="en-US" sz="3200" dirty="0">
                <a:latin typeface="PMingLiU" charset="0"/>
                <a:ea typeface="PMingLiU" charset="0"/>
                <a:cs typeface="PMingLiU" charset="0"/>
              </a:rPr>
              <a:t>如您為患有梅毒的孕妇，则您可能将梅毒传染给您的胎儿。感染梅毒可能导致产下低體重儿。早产或死胎（胎儿死亡）的可能性也更高。</a:t>
            </a:r>
          </a:p>
          <a:p>
            <a:pPr>
              <a:buFont typeface="Wingdings" charset="2"/>
              <a:buChar char="v"/>
            </a:pPr>
            <a:r>
              <a:rPr lang="en-US" sz="3200" dirty="0">
                <a:latin typeface="PMingLiU" charset="0"/>
                <a:ea typeface="PMingLiU" charset="0"/>
                <a:cs typeface="PMingLiU" charset="0"/>
              </a:rPr>
              <a:t>感染婴儿出生时没有疾病征兆或症状。但若不及时治疗，婴儿可能在几周内出现严重问题。未经治疗的婴儿可能出现白内障、失聪或癫痫等健康问题，还可能死亡。</a:t>
            </a:r>
          </a:p>
          <a:p>
            <a:pPr>
              <a:buFont typeface="Wingdings" charset="2"/>
              <a:buChar char="v"/>
            </a:pPr>
            <a:r>
              <a:rPr lang="en-US" sz="3200" dirty="0">
                <a:latin typeface="PMingLiU" charset="0"/>
                <a:ea typeface="PMingLiU" charset="0"/>
                <a:cs typeface="PMingLiU" charset="0"/>
              </a:rPr>
              <a:t>資料來源：</a:t>
            </a:r>
            <a:r>
              <a:rPr lang="en-US" sz="3200" dirty="0" smtClean="0">
                <a:latin typeface="PMingLiU" charset="0"/>
                <a:ea typeface="PMingLiU" charset="0"/>
                <a:cs typeface="PMingLiU" charset="0"/>
              </a:rPr>
              <a:t>直接引自美國疾病預防</a:t>
            </a:r>
            <a:r>
              <a:rPr lang="en-US" sz="3200" dirty="0">
                <a:latin typeface="PMingLiU" charset="0"/>
                <a:ea typeface="PMingLiU" charset="0"/>
                <a:cs typeface="PMingLiU" charset="0"/>
              </a:rPr>
              <a:t>及</a:t>
            </a:r>
            <a:r>
              <a:rPr lang="en-US" sz="3200" dirty="0" smtClean="0">
                <a:latin typeface="PMingLiU" charset="0"/>
                <a:ea typeface="PMingLiU" charset="0"/>
                <a:cs typeface="PMingLiU" charset="0"/>
              </a:rPr>
              <a:t>控制中心</a:t>
            </a:r>
            <a:endParaRPr lang="en-US" sz="3200" dirty="0">
              <a:latin typeface="PMingLiU" charset="0"/>
              <a:ea typeface="PMingLiU" charset="0"/>
              <a:cs typeface="PMingLiU" charset="0"/>
            </a:endParaRPr>
          </a:p>
          <a:p>
            <a:endParaRPr lang="en-US" dirty="0"/>
          </a:p>
        </p:txBody>
      </p:sp>
    </p:spTree>
    <p:extLst>
      <p:ext uri="{BB962C8B-B14F-4D97-AF65-F5344CB8AC3E}">
        <p14:creationId xmlns:p14="http://schemas.microsoft.com/office/powerpoint/2010/main" val="1797108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性暴力和性變態</a:t>
            </a:r>
            <a:endParaRPr lang="en-US" dirty="0"/>
          </a:p>
        </p:txBody>
      </p:sp>
      <p:sp>
        <p:nvSpPr>
          <p:cNvPr id="3" name="Content Placeholder 2"/>
          <p:cNvSpPr>
            <a:spLocks noGrp="1"/>
          </p:cNvSpPr>
          <p:nvPr>
            <p:ph idx="1"/>
          </p:nvPr>
        </p:nvSpPr>
        <p:spPr>
          <a:xfrm>
            <a:off x="600501" y="1845734"/>
            <a:ext cx="10877266" cy="4023360"/>
          </a:xfrm>
        </p:spPr>
        <p:txBody>
          <a:bodyPr>
            <a:noAutofit/>
          </a:bodyPr>
          <a:lstStyle/>
          <a:p>
            <a:r>
              <a:rPr lang="en-US" sz="3200" dirty="0" err="1" smtClean="0">
                <a:latin typeface="PMingLiU" charset="0"/>
                <a:ea typeface="PMingLiU" charset="0"/>
                <a:cs typeface="PMingLiU" charset="0"/>
              </a:rPr>
              <a:t>快感中心麻木</a:t>
            </a:r>
            <a:r>
              <a:rPr lang="en-US" sz="3200" dirty="0" err="1" smtClean="0">
                <a:latin typeface="PMingLiU" charset="0"/>
                <a:ea typeface="PMingLiU" charset="0"/>
                <a:cs typeface="PMingLiU" charset="0"/>
                <a:sym typeface="Wingdings"/>
              </a:rPr>
              <a:t></a:t>
            </a:r>
            <a:r>
              <a:rPr lang="en-US" sz="3200" dirty="0" err="1" smtClean="0">
                <a:latin typeface="PMingLiU" charset="0"/>
                <a:ea typeface="PMingLiU" charset="0"/>
                <a:cs typeface="PMingLiU" charset="0"/>
              </a:rPr>
              <a:t>越玩越激</a:t>
            </a:r>
            <a:r>
              <a:rPr lang="en-US" sz="3200" dirty="0" err="1" smtClean="0">
                <a:latin typeface="PMingLiU" charset="0"/>
                <a:ea typeface="PMingLiU" charset="0"/>
                <a:cs typeface="PMingLiU" charset="0"/>
                <a:sym typeface="Wingdings"/>
              </a:rPr>
              <a:t></a:t>
            </a:r>
            <a:r>
              <a:rPr lang="en-US" sz="3200" dirty="0" err="1" smtClean="0">
                <a:latin typeface="PMingLiU" charset="0"/>
                <a:ea typeface="PMingLiU" charset="0"/>
                <a:cs typeface="PMingLiU" charset="0"/>
              </a:rPr>
              <a:t>快感中心更麻木</a:t>
            </a:r>
            <a:r>
              <a:rPr lang="en-US" sz="3200" dirty="0" err="1" smtClean="0">
                <a:latin typeface="PMingLiU" charset="0"/>
                <a:ea typeface="PMingLiU" charset="0"/>
                <a:cs typeface="PMingLiU" charset="0"/>
                <a:sym typeface="Wingdings"/>
              </a:rPr>
              <a:t></a:t>
            </a:r>
            <a:r>
              <a:rPr lang="en-US" sz="3200" dirty="0" err="1" smtClean="0">
                <a:latin typeface="PMingLiU" charset="0"/>
                <a:ea typeface="PMingLiU" charset="0"/>
                <a:cs typeface="PMingLiU" charset="0"/>
              </a:rPr>
              <a:t>更激</a:t>
            </a:r>
            <a:endParaRPr lang="en-US" sz="3200" dirty="0">
              <a:latin typeface="PMingLiU" charset="0"/>
              <a:ea typeface="PMingLiU" charset="0"/>
              <a:cs typeface="PMingLiU" charset="0"/>
            </a:endParaRPr>
          </a:p>
          <a:p>
            <a:r>
              <a:rPr lang="en-US" sz="3200" dirty="0">
                <a:latin typeface="PMingLiU" charset="0"/>
                <a:ea typeface="PMingLiU" charset="0"/>
                <a:cs typeface="PMingLiU" charset="0"/>
              </a:rPr>
              <a:t>你可能変成変態佬</a:t>
            </a:r>
          </a:p>
          <a:p>
            <a:r>
              <a:rPr lang="en-US" sz="3200" dirty="0">
                <a:latin typeface="PMingLiU" charset="0"/>
                <a:ea typeface="PMingLiU" charset="0"/>
                <a:cs typeface="PMingLiU" charset="0"/>
              </a:rPr>
              <a:t>一個荷蘭的研究發現，60％的合法妓女受過身體攻擊</a:t>
            </a:r>
          </a:p>
          <a:p>
            <a:r>
              <a:rPr lang="en-US" sz="3200" dirty="0">
                <a:latin typeface="PMingLiU" charset="0"/>
                <a:ea typeface="PMingLiU" charset="0"/>
                <a:cs typeface="PMingLiU" charset="0"/>
              </a:rPr>
              <a:t>70％受過身體攻擊的威脅</a:t>
            </a:r>
          </a:p>
          <a:p>
            <a:r>
              <a:rPr lang="en-US" sz="3200" dirty="0">
                <a:latin typeface="PMingLiU" charset="0"/>
                <a:ea typeface="PMingLiU" charset="0"/>
                <a:cs typeface="PMingLiU" charset="0"/>
              </a:rPr>
              <a:t>40％經歷過性暴力</a:t>
            </a:r>
          </a:p>
          <a:p>
            <a:r>
              <a:rPr lang="en-US" sz="3200" dirty="0">
                <a:latin typeface="PMingLiU" charset="0"/>
                <a:ea typeface="PMingLiU" charset="0"/>
                <a:cs typeface="PMingLiU" charset="0"/>
              </a:rPr>
              <a:t>40％的被強迫合法賣淫</a:t>
            </a:r>
          </a:p>
          <a:p>
            <a:r>
              <a:rPr lang="en-US" sz="3200" dirty="0">
                <a:latin typeface="PMingLiU" charset="0"/>
                <a:ea typeface="PMingLiU" charset="0"/>
                <a:cs typeface="PMingLiU" charset="0"/>
              </a:rPr>
              <a:t>研究發現，在九個國家，68％的妓女有創傷後遺症（PTSD） </a:t>
            </a:r>
          </a:p>
        </p:txBody>
      </p:sp>
    </p:spTree>
    <p:extLst>
      <p:ext uri="{BB962C8B-B14F-4D97-AF65-F5344CB8AC3E}">
        <p14:creationId xmlns:p14="http://schemas.microsoft.com/office/powerpoint/2010/main" val="1807841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8916" y="286602"/>
            <a:ext cx="10058400" cy="1450757"/>
          </a:xfrm>
        </p:spPr>
        <p:txBody>
          <a:bodyPr/>
          <a:lstStyle/>
          <a:p>
            <a:r>
              <a:rPr lang="en-US" dirty="0">
                <a:latin typeface="PMingLiU" charset="0"/>
                <a:ea typeface="PMingLiU" charset="0"/>
                <a:cs typeface="PMingLiU" charset="0"/>
              </a:rPr>
              <a:t>人口販賣，</a:t>
            </a:r>
            <a:r>
              <a:rPr lang="en-US" dirty="0" smtClean="0">
                <a:latin typeface="PMingLiU" charset="0"/>
                <a:ea typeface="PMingLiU" charset="0"/>
                <a:cs typeface="PMingLiU" charset="0"/>
              </a:rPr>
              <a:t>逼良為娼</a:t>
            </a:r>
            <a:endParaRPr lang="en-US" dirty="0">
              <a:latin typeface="PMingLiU" charset="0"/>
              <a:ea typeface="PMingLiU" charset="0"/>
              <a:cs typeface="PMingLiU" charset="0"/>
            </a:endParaRPr>
          </a:p>
        </p:txBody>
      </p:sp>
      <p:sp>
        <p:nvSpPr>
          <p:cNvPr id="3" name="Content Placeholder 2"/>
          <p:cNvSpPr>
            <a:spLocks noGrp="1"/>
          </p:cNvSpPr>
          <p:nvPr>
            <p:ph idx="1"/>
          </p:nvPr>
        </p:nvSpPr>
        <p:spPr>
          <a:xfrm>
            <a:off x="742438" y="1845734"/>
            <a:ext cx="6545466" cy="4023360"/>
          </a:xfrm>
        </p:spPr>
        <p:txBody>
          <a:bodyPr/>
          <a:lstStyle/>
          <a:p>
            <a:pPr>
              <a:buFont typeface="Wingdings" charset="2"/>
              <a:buChar char="v"/>
            </a:pPr>
            <a:r>
              <a:rPr lang="en-US" sz="3200" dirty="0" smtClean="0">
                <a:latin typeface="PMingLiU" charset="0"/>
                <a:ea typeface="PMingLiU" charset="0"/>
                <a:cs typeface="PMingLiU" charset="0"/>
              </a:rPr>
              <a:t>據聯合國估計</a:t>
            </a:r>
            <a:r>
              <a:rPr lang="en-US" sz="3200" dirty="0">
                <a:latin typeface="PMingLiU" charset="0"/>
                <a:ea typeface="PMingLiU" charset="0"/>
                <a:cs typeface="PMingLiU" charset="0"/>
              </a:rPr>
              <a:t>，大約有250萬人在世界各地被販賣，80％是婦女和兒童。</a:t>
            </a:r>
          </a:p>
          <a:p>
            <a:pPr>
              <a:buFont typeface="Wingdings" charset="2"/>
              <a:buChar char="v"/>
            </a:pPr>
            <a:r>
              <a:rPr lang="en-US" sz="3200" dirty="0">
                <a:latin typeface="PMingLiU" charset="0"/>
                <a:ea typeface="PMingLiU" charset="0"/>
                <a:cs typeface="PMingLiU" charset="0"/>
              </a:rPr>
              <a:t>據保守的估計，色情行業每年利潤約三百二十億。</a:t>
            </a:r>
          </a:p>
          <a:p>
            <a:pPr>
              <a:buFont typeface="Wingdings" charset="2"/>
              <a:buChar char="v"/>
            </a:pPr>
            <a:r>
              <a:rPr lang="en-US" sz="3200" dirty="0">
                <a:latin typeface="PMingLiU" charset="0"/>
                <a:ea typeface="PMingLiU" charset="0"/>
                <a:cs typeface="PMingLiU" charset="0"/>
              </a:rPr>
              <a:t>85％-95％妓女想逃離，但沒有其他生存技能</a:t>
            </a:r>
          </a:p>
          <a:p>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19915" y="1011980"/>
            <a:ext cx="3681827" cy="2454551"/>
          </a:xfrm>
          <a:prstGeom prst="rect">
            <a:avLst/>
          </a:prstGeom>
        </p:spPr>
      </p:pic>
    </p:spTree>
    <p:extLst>
      <p:ext uri="{BB962C8B-B14F-4D97-AF65-F5344CB8AC3E}">
        <p14:creationId xmlns:p14="http://schemas.microsoft.com/office/powerpoint/2010/main" val="16932317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道德黃金律</a:t>
            </a:r>
            <a:endParaRPr lang="en-US" dirty="0"/>
          </a:p>
        </p:txBody>
      </p:sp>
      <p:sp>
        <p:nvSpPr>
          <p:cNvPr id="3" name="Content Placeholder 2"/>
          <p:cNvSpPr>
            <a:spLocks noGrp="1"/>
          </p:cNvSpPr>
          <p:nvPr>
            <p:ph idx="1"/>
          </p:nvPr>
        </p:nvSpPr>
        <p:spPr>
          <a:xfrm>
            <a:off x="1097280" y="1845734"/>
            <a:ext cx="5835783" cy="4023360"/>
          </a:xfrm>
        </p:spPr>
        <p:txBody>
          <a:bodyPr/>
          <a:lstStyle/>
          <a:p>
            <a:pPr>
              <a:buFont typeface="Wingdings" charset="2"/>
              <a:buChar char="v"/>
            </a:pPr>
            <a:r>
              <a:rPr lang="en-US" sz="3200" dirty="0">
                <a:latin typeface="PMingLiU" charset="0"/>
                <a:ea typeface="PMingLiU" charset="0"/>
                <a:cs typeface="PMingLiU" charset="0"/>
              </a:rPr>
              <a:t>孔子說</a:t>
            </a:r>
            <a:r>
              <a:rPr lang="en-US" sz="3200" dirty="0" smtClean="0">
                <a:latin typeface="PMingLiU" charset="0"/>
                <a:ea typeface="PMingLiU" charset="0"/>
                <a:cs typeface="PMingLiU" charset="0"/>
              </a:rPr>
              <a:t>：「己所不欲</a:t>
            </a:r>
            <a:r>
              <a:rPr lang="en-US" sz="3200" dirty="0">
                <a:latin typeface="PMingLiU" charset="0"/>
                <a:ea typeface="PMingLiU" charset="0"/>
                <a:cs typeface="PMingLiU" charset="0"/>
              </a:rPr>
              <a:t>，</a:t>
            </a:r>
            <a:r>
              <a:rPr lang="en-US" sz="3200" dirty="0" smtClean="0">
                <a:latin typeface="PMingLiU" charset="0"/>
                <a:ea typeface="PMingLiU" charset="0"/>
                <a:cs typeface="PMingLiU" charset="0"/>
              </a:rPr>
              <a:t>勿施於人</a:t>
            </a:r>
            <a:r>
              <a:rPr lang="en-US" sz="3200" dirty="0">
                <a:latin typeface="PMingLiU" charset="0"/>
                <a:ea typeface="PMingLiU" charset="0"/>
                <a:cs typeface="PMingLiU" charset="0"/>
              </a:rPr>
              <a:t>。</a:t>
            </a:r>
            <a:r>
              <a:rPr lang="en-US" sz="3200" dirty="0" smtClean="0">
                <a:latin typeface="PMingLiU" charset="0"/>
                <a:ea typeface="PMingLiU" charset="0"/>
                <a:cs typeface="PMingLiU" charset="0"/>
              </a:rPr>
              <a:t>」</a:t>
            </a:r>
            <a:endParaRPr lang="en-US" sz="3200" dirty="0">
              <a:latin typeface="PMingLiU" charset="0"/>
              <a:ea typeface="PMingLiU" charset="0"/>
              <a:cs typeface="PMingLiU" charset="0"/>
            </a:endParaRPr>
          </a:p>
          <a:p>
            <a:pPr>
              <a:buFont typeface="Wingdings" charset="2"/>
              <a:buChar char="v"/>
            </a:pPr>
            <a:r>
              <a:rPr lang="en-US" sz="3200" dirty="0">
                <a:latin typeface="PMingLiU" charset="0"/>
                <a:ea typeface="PMingLiU" charset="0"/>
                <a:cs typeface="PMingLiU" charset="0"/>
              </a:rPr>
              <a:t>耶穌說</a:t>
            </a:r>
            <a:r>
              <a:rPr lang="en-US" sz="3200" dirty="0" smtClean="0">
                <a:latin typeface="PMingLiU" charset="0"/>
                <a:ea typeface="PMingLiU" charset="0"/>
                <a:cs typeface="PMingLiU" charset="0"/>
              </a:rPr>
              <a:t>：「你要別人如何對你</a:t>
            </a:r>
            <a:r>
              <a:rPr lang="en-US" sz="3200" dirty="0">
                <a:latin typeface="PMingLiU" charset="0"/>
                <a:ea typeface="PMingLiU" charset="0"/>
                <a:cs typeface="PMingLiU" charset="0"/>
              </a:rPr>
              <a:t>，就要如何對人</a:t>
            </a:r>
            <a:r>
              <a:rPr lang="en-US" sz="3200" dirty="0" smtClean="0">
                <a:latin typeface="PMingLiU" charset="0"/>
                <a:ea typeface="PMingLiU" charset="0"/>
                <a:cs typeface="PMingLiU" charset="0"/>
              </a:rPr>
              <a:t>。</a:t>
            </a:r>
            <a:r>
              <a:rPr lang="en-US" sz="3200" dirty="0">
                <a:latin typeface="PMingLiU" charset="0"/>
                <a:ea typeface="PMingLiU" charset="0"/>
                <a:cs typeface="PMingLiU" charset="0"/>
              </a:rPr>
              <a:t>」</a:t>
            </a:r>
          </a:p>
          <a:p>
            <a:pPr>
              <a:buFont typeface="Wingdings" charset="2"/>
              <a:buChar char="v"/>
            </a:pPr>
            <a:r>
              <a:rPr lang="en-US" sz="3200" dirty="0" smtClean="0">
                <a:latin typeface="PMingLiU" charset="0"/>
                <a:ea typeface="PMingLiU" charset="0"/>
                <a:cs typeface="PMingLiU" charset="0"/>
              </a:rPr>
              <a:t>如果她們是你的女兒</a:t>
            </a:r>
            <a:r>
              <a:rPr lang="en-US" sz="3200" dirty="0">
                <a:latin typeface="PMingLiU" charset="0"/>
                <a:ea typeface="PMingLiU" charset="0"/>
                <a:cs typeface="PMingLiU" charset="0"/>
              </a:rPr>
              <a:t>，姐妹，是你的老婆，你感覺會怎麼樣</a:t>
            </a:r>
            <a:r>
              <a:rPr lang="en-US" sz="3200" dirty="0" smtClean="0">
                <a:latin typeface="PMingLiU" charset="0"/>
                <a:ea typeface="PMingLiU" charset="0"/>
                <a:cs typeface="PMingLiU" charset="0"/>
              </a:rPr>
              <a:t>？你玩得開心嗎?</a:t>
            </a:r>
            <a:endParaRPr lang="en-US" sz="3200" dirty="0">
              <a:latin typeface="PMingLiU" charset="0"/>
              <a:ea typeface="PMingLiU" charset="0"/>
              <a:cs typeface="PMingLiU" charset="0"/>
            </a:endParaRPr>
          </a:p>
          <a:p>
            <a:endParaRPr lang="en-US" dirty="0"/>
          </a:p>
        </p:txBody>
      </p:sp>
      <p:pic>
        <p:nvPicPr>
          <p:cNvPr id="4" name="Picture 3"/>
          <p:cNvPicPr>
            <a:picLocks noChangeAspect="1"/>
          </p:cNvPicPr>
          <p:nvPr/>
        </p:nvPicPr>
        <p:blipFill>
          <a:blip r:embed="rId2"/>
          <a:stretch>
            <a:fillRect/>
          </a:stretch>
        </p:blipFill>
        <p:spPr>
          <a:xfrm>
            <a:off x="7102295" y="1364776"/>
            <a:ext cx="4053385" cy="4053385"/>
          </a:xfrm>
          <a:prstGeom prst="rect">
            <a:avLst/>
          </a:prstGeom>
        </p:spPr>
      </p:pic>
    </p:spTree>
    <p:extLst>
      <p:ext uri="{BB962C8B-B14F-4D97-AF65-F5344CB8AC3E}">
        <p14:creationId xmlns:p14="http://schemas.microsoft.com/office/powerpoint/2010/main" val="1033728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包二奶</a:t>
            </a:r>
            <a:endParaRPr lang="en-US" dirty="0"/>
          </a:p>
        </p:txBody>
      </p:sp>
      <p:sp>
        <p:nvSpPr>
          <p:cNvPr id="3" name="Content Placeholder 2"/>
          <p:cNvSpPr>
            <a:spLocks noGrp="1"/>
          </p:cNvSpPr>
          <p:nvPr>
            <p:ph idx="1"/>
          </p:nvPr>
        </p:nvSpPr>
        <p:spPr>
          <a:xfrm>
            <a:off x="1097280" y="1845734"/>
            <a:ext cx="5863078" cy="4023360"/>
          </a:xfrm>
        </p:spPr>
        <p:txBody>
          <a:bodyPr>
            <a:normAutofit/>
          </a:bodyPr>
          <a:lstStyle/>
          <a:p>
            <a:pPr>
              <a:buFont typeface="Wingdings" charset="2"/>
              <a:buChar char="v"/>
            </a:pPr>
            <a:r>
              <a:rPr lang="en-US" sz="3200" dirty="0" smtClean="0">
                <a:latin typeface="PMingLiU" charset="0"/>
                <a:ea typeface="PMingLiU" charset="0"/>
                <a:cs typeface="PMingLiU" charset="0"/>
              </a:rPr>
              <a:t>妻子多會有憤怒及抑鬱等情緒</a:t>
            </a:r>
            <a:r>
              <a:rPr lang="en-US" sz="3200" dirty="0">
                <a:latin typeface="PMingLiU" charset="0"/>
                <a:ea typeface="PMingLiU" charset="0"/>
                <a:cs typeface="PMingLiU" charset="0"/>
              </a:rPr>
              <a:t>。部份甚至有自殺及暴力傾向。</a:t>
            </a:r>
          </a:p>
          <a:p>
            <a:pPr>
              <a:buFont typeface="Wingdings" charset="2"/>
              <a:buChar char="v"/>
            </a:pPr>
            <a:r>
              <a:rPr lang="en-US" sz="3200" dirty="0">
                <a:latin typeface="PMingLiU" charset="0"/>
                <a:ea typeface="PMingLiU" charset="0"/>
                <a:cs typeface="PMingLiU" charset="0"/>
              </a:rPr>
              <a:t>1998年，</a:t>
            </a:r>
            <a:r>
              <a:rPr lang="en-US" sz="3200" dirty="0" smtClean="0">
                <a:latin typeface="PMingLiU" charset="0"/>
                <a:ea typeface="PMingLiU" charset="0"/>
                <a:cs typeface="PMingLiU" charset="0"/>
              </a:rPr>
              <a:t>香港男子陳健康的老婆因不滿丈夫包二奶</a:t>
            </a:r>
            <a:r>
              <a:rPr lang="en-US" sz="3200" dirty="0">
                <a:latin typeface="PMingLiU" charset="0"/>
                <a:ea typeface="PMingLiU" charset="0"/>
                <a:cs typeface="PMingLiU" charset="0"/>
              </a:rPr>
              <a:t>，</a:t>
            </a:r>
            <a:r>
              <a:rPr lang="en-US" sz="3200" dirty="0" smtClean="0">
                <a:latin typeface="PMingLiU" charset="0"/>
                <a:ea typeface="PMingLiU" charset="0"/>
                <a:cs typeface="PMingLiU" charset="0"/>
              </a:rPr>
              <a:t>在香港天平村天明樓將10歲及6歲的两個兒子從十四楼抛下</a:t>
            </a:r>
            <a:r>
              <a:rPr lang="en-US" sz="3200" dirty="0">
                <a:latin typeface="PMingLiU" charset="0"/>
                <a:ea typeface="PMingLiU" charset="0"/>
                <a:cs typeface="PMingLiU" charset="0"/>
              </a:rPr>
              <a:t>，</a:t>
            </a:r>
            <a:r>
              <a:rPr lang="en-US" sz="3200" dirty="0" smtClean="0">
                <a:latin typeface="PMingLiU" charset="0"/>
                <a:ea typeface="PMingLiU" charset="0"/>
                <a:cs typeface="PMingLiU" charset="0"/>
              </a:rPr>
              <a:t>继而跳楼自殺身亡</a:t>
            </a:r>
            <a:r>
              <a:rPr lang="en-US" sz="3200" dirty="0">
                <a:latin typeface="PMingLiU" charset="0"/>
                <a:ea typeface="PMingLiU" charset="0"/>
                <a:cs typeface="PMingLiU" charset="0"/>
              </a:rPr>
              <a:t>。</a:t>
            </a:r>
          </a:p>
          <a:p>
            <a:pPr>
              <a:buFont typeface="Wingdings" charset="2"/>
              <a:buChar char="v"/>
            </a:pPr>
            <a:r>
              <a:rPr lang="en-US" sz="3200" dirty="0" smtClean="0">
                <a:latin typeface="PMingLiU" charset="0"/>
                <a:ea typeface="PMingLiU" charset="0"/>
                <a:cs typeface="PMingLiU" charset="0"/>
              </a:rPr>
              <a:t>耶穌說</a:t>
            </a:r>
            <a:r>
              <a:rPr lang="en-US" sz="3200" dirty="0">
                <a:latin typeface="PMingLiU" charset="0"/>
                <a:ea typeface="PMingLiU" charset="0"/>
                <a:cs typeface="PMingLiU" charset="0"/>
              </a:rPr>
              <a:t>：</a:t>
            </a:r>
            <a:r>
              <a:rPr lang="en-US" sz="3200" dirty="0" smtClean="0">
                <a:latin typeface="PMingLiU" charset="0"/>
                <a:ea typeface="PMingLiU" charset="0"/>
                <a:cs typeface="PMingLiU" charset="0"/>
              </a:rPr>
              <a:t>犯姦淫可離婚</a:t>
            </a:r>
            <a:r>
              <a:rPr lang="en-US" sz="3200" dirty="0">
                <a:latin typeface="PMingLiU" charset="0"/>
                <a:ea typeface="PMingLiU" charset="0"/>
                <a:cs typeface="PMingLiU" charset="0"/>
              </a:rPr>
              <a:t> 。</a:t>
            </a:r>
            <a:r>
              <a:rPr lang="en-US" sz="3200" dirty="0" smtClean="0">
                <a:latin typeface="PMingLiU" charset="0"/>
                <a:ea typeface="PMingLiU" charset="0"/>
                <a:cs typeface="PMingLiU" charset="0"/>
              </a:rPr>
              <a:t> </a:t>
            </a:r>
            <a:endParaRPr lang="en-US" sz="3200" dirty="0">
              <a:latin typeface="PMingLiU" charset="0"/>
              <a:ea typeface="PMingLiU" charset="0"/>
              <a:cs typeface="PMingLiU" charset="0"/>
            </a:endParaRPr>
          </a:p>
        </p:txBody>
      </p:sp>
      <p:pic>
        <p:nvPicPr>
          <p:cNvPr id="5" name="Picture 4"/>
          <p:cNvPicPr>
            <a:picLocks noChangeAspect="1"/>
          </p:cNvPicPr>
          <p:nvPr/>
        </p:nvPicPr>
        <p:blipFill>
          <a:blip r:embed="rId2"/>
          <a:stretch>
            <a:fillRect/>
          </a:stretch>
        </p:blipFill>
        <p:spPr>
          <a:xfrm>
            <a:off x="7139675" y="1983854"/>
            <a:ext cx="4344941" cy="3134056"/>
          </a:xfrm>
          <a:prstGeom prst="rect">
            <a:avLst/>
          </a:prstGeom>
        </p:spPr>
      </p:pic>
    </p:spTree>
    <p:extLst>
      <p:ext uri="{BB962C8B-B14F-4D97-AF65-F5344CB8AC3E}">
        <p14:creationId xmlns:p14="http://schemas.microsoft.com/office/powerpoint/2010/main" val="15550313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慾火焚身</a:t>
            </a:r>
            <a:endParaRPr lang="en-US" dirty="0"/>
          </a:p>
        </p:txBody>
      </p:sp>
      <p:sp>
        <p:nvSpPr>
          <p:cNvPr id="3" name="Content Placeholder 2"/>
          <p:cNvSpPr>
            <a:spLocks noGrp="1"/>
          </p:cNvSpPr>
          <p:nvPr>
            <p:ph idx="1"/>
          </p:nvPr>
        </p:nvSpPr>
        <p:spPr>
          <a:xfrm>
            <a:off x="1097280" y="1845734"/>
            <a:ext cx="5794839" cy="4023360"/>
          </a:xfrm>
        </p:spPr>
        <p:txBody>
          <a:bodyPr>
            <a:normAutofit/>
          </a:bodyPr>
          <a:lstStyle/>
          <a:p>
            <a:pPr>
              <a:buFont typeface="Wingdings" charset="2"/>
              <a:buChar char="v"/>
            </a:pPr>
            <a:r>
              <a:rPr lang="en-US" sz="3200" dirty="0" smtClean="0">
                <a:latin typeface="PMingLiU" charset="0"/>
                <a:ea typeface="PMingLiU" charset="0"/>
                <a:cs typeface="PMingLiU" charset="0"/>
              </a:rPr>
              <a:t>一般人到了十七</a:t>
            </a:r>
            <a:r>
              <a:rPr lang="en-US" sz="3200" dirty="0">
                <a:latin typeface="PMingLiU" charset="0"/>
                <a:ea typeface="PMingLiU" charset="0"/>
                <a:cs typeface="PMingLiU" charset="0"/>
              </a:rPr>
              <a:t>、八歲便開始性慾高漲</a:t>
            </a:r>
          </a:p>
          <a:p>
            <a:pPr>
              <a:buFont typeface="Wingdings" charset="2"/>
              <a:buChar char="v"/>
            </a:pPr>
            <a:r>
              <a:rPr lang="en-US" sz="3200" dirty="0">
                <a:latin typeface="PMingLiU" charset="0"/>
                <a:ea typeface="PMingLiU" charset="0"/>
                <a:cs typeface="PMingLiU" charset="0"/>
              </a:rPr>
              <a:t>在過去這不是大問題，因為許多社會都鼓勵早婚</a:t>
            </a:r>
          </a:p>
          <a:p>
            <a:pPr>
              <a:buFont typeface="Wingdings" charset="2"/>
              <a:buChar char="v"/>
            </a:pPr>
            <a:r>
              <a:rPr lang="en-US" sz="3200" dirty="0">
                <a:latin typeface="PMingLiU" charset="0"/>
                <a:ea typeface="PMingLiU" charset="0"/>
                <a:cs typeface="PMingLiU" charset="0"/>
              </a:rPr>
              <a:t>但現今生理成熟與結婚之間會有十年或以上的差距</a:t>
            </a:r>
          </a:p>
          <a:p>
            <a:pPr>
              <a:buFont typeface="Wingdings" charset="2"/>
              <a:buChar char="v"/>
            </a:pPr>
            <a:r>
              <a:rPr lang="en-US" sz="3200" dirty="0">
                <a:latin typeface="PMingLiU" charset="0"/>
                <a:ea typeface="PMingLiU" charset="0"/>
                <a:cs typeface="PMingLiU" charset="0"/>
              </a:rPr>
              <a:t>早結早着</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66906" y="1011981"/>
            <a:ext cx="4388774" cy="4449170"/>
          </a:xfrm>
          <a:prstGeom prst="rect">
            <a:avLst/>
          </a:prstGeom>
        </p:spPr>
      </p:pic>
    </p:spTree>
    <p:extLst>
      <p:ext uri="{BB962C8B-B14F-4D97-AF65-F5344CB8AC3E}">
        <p14:creationId xmlns:p14="http://schemas.microsoft.com/office/powerpoint/2010/main" val="1080569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脫離環境誘因</a:t>
            </a:r>
            <a:endParaRPr lang="en-US" dirty="0"/>
          </a:p>
        </p:txBody>
      </p:sp>
      <p:sp>
        <p:nvSpPr>
          <p:cNvPr id="3" name="Content Placeholder 2"/>
          <p:cNvSpPr>
            <a:spLocks noGrp="1"/>
          </p:cNvSpPr>
          <p:nvPr>
            <p:ph idx="1"/>
          </p:nvPr>
        </p:nvSpPr>
        <p:spPr>
          <a:xfrm>
            <a:off x="1097280" y="1845734"/>
            <a:ext cx="6264780" cy="4023360"/>
          </a:xfrm>
        </p:spPr>
        <p:txBody>
          <a:bodyPr/>
          <a:lstStyle/>
          <a:p>
            <a:pPr>
              <a:buFont typeface="Wingdings" charset="2"/>
              <a:buChar char="v"/>
            </a:pPr>
            <a:r>
              <a:rPr lang="en-US" sz="3200" dirty="0" smtClean="0">
                <a:latin typeface="PMingLiU" charset="0"/>
                <a:ea typeface="PMingLiU" charset="0"/>
                <a:cs typeface="PMingLiU" charset="0"/>
              </a:rPr>
              <a:t>正常人在非常環境下做出非常的事</a:t>
            </a:r>
            <a:endParaRPr lang="en-US" sz="3200" dirty="0">
              <a:latin typeface="PMingLiU" charset="0"/>
              <a:ea typeface="PMingLiU" charset="0"/>
              <a:cs typeface="PMingLiU" charset="0"/>
            </a:endParaRPr>
          </a:p>
          <a:p>
            <a:pPr>
              <a:buFont typeface="Wingdings" charset="2"/>
              <a:buChar char="v"/>
            </a:pPr>
            <a:r>
              <a:rPr lang="en-US" sz="3200" dirty="0" smtClean="0">
                <a:latin typeface="PMingLiU" charset="0"/>
                <a:ea typeface="PMingLiU" charset="0"/>
                <a:cs typeface="PMingLiU" charset="0"/>
              </a:rPr>
              <a:t>為什麼那麼多德國人在二戰時納粹黨?</a:t>
            </a:r>
            <a:endParaRPr lang="en-US" sz="3200" dirty="0">
              <a:latin typeface="PMingLiU" charset="0"/>
              <a:ea typeface="PMingLiU" charset="0"/>
              <a:cs typeface="PMingLiU" charset="0"/>
            </a:endParaRPr>
          </a:p>
          <a:p>
            <a:pPr>
              <a:buFont typeface="Wingdings" charset="2"/>
              <a:buChar char="v"/>
            </a:pPr>
            <a:r>
              <a:rPr lang="en-US" sz="3200" dirty="0" smtClean="0">
                <a:latin typeface="PMingLiU" charset="0"/>
                <a:ea typeface="PMingLiU" charset="0"/>
                <a:cs typeface="PMingLiU" charset="0"/>
              </a:rPr>
              <a:t>為什麼那麼多中國人文化大革命期間批判自己的父母?</a:t>
            </a:r>
            <a:endParaRPr lang="en-US" sz="3200" dirty="0">
              <a:latin typeface="PMingLiU" charset="0"/>
              <a:ea typeface="PMingLiU" charset="0"/>
              <a:cs typeface="PMingLiU" charset="0"/>
            </a:endParaRPr>
          </a:p>
          <a:p>
            <a:endParaRPr lang="en-US" dirty="0"/>
          </a:p>
        </p:txBody>
      </p:sp>
      <p:pic>
        <p:nvPicPr>
          <p:cNvPr id="4" name="Picture 5" descr="http://www.polishgreatness.com/sitebuilder/images/PolandUnderNaziTerrorMurders-340x225.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811070" y="587754"/>
            <a:ext cx="2895600" cy="191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http://i21.photobucket.com/albums/b276/That70sPhoto/China%20Cultural%20Revolution/20111031-Historyinpicturesblogcf_zps6ae717fb.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817420" y="2641979"/>
            <a:ext cx="2889250" cy="289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320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脫離環境誘因</a:t>
            </a:r>
          </a:p>
        </p:txBody>
      </p:sp>
      <p:sp>
        <p:nvSpPr>
          <p:cNvPr id="3" name="Content Placeholder 2"/>
          <p:cNvSpPr>
            <a:spLocks noGrp="1"/>
          </p:cNvSpPr>
          <p:nvPr>
            <p:ph idx="1"/>
          </p:nvPr>
        </p:nvSpPr>
        <p:spPr>
          <a:xfrm>
            <a:off x="1097280" y="1845734"/>
            <a:ext cx="4989621" cy="4023360"/>
          </a:xfrm>
        </p:spPr>
        <p:txBody>
          <a:bodyPr>
            <a:normAutofit/>
          </a:bodyPr>
          <a:lstStyle/>
          <a:p>
            <a:pPr>
              <a:buFont typeface="Wingdings" charset="2"/>
              <a:buChar char="v"/>
            </a:pPr>
            <a:r>
              <a:rPr lang="en-US" sz="3200" dirty="0">
                <a:latin typeface="PMingLiU" charset="0"/>
                <a:ea typeface="PMingLiU" charset="0"/>
                <a:cs typeface="PMingLiU" charset="0"/>
              </a:rPr>
              <a:t>乾柴烈火</a:t>
            </a:r>
          </a:p>
          <a:p>
            <a:pPr>
              <a:buFont typeface="Wingdings" charset="2"/>
              <a:buChar char="v"/>
            </a:pPr>
            <a:r>
              <a:rPr lang="en-US" sz="3200" dirty="0" err="1">
                <a:latin typeface="PMingLiU" charset="0"/>
                <a:ea typeface="PMingLiU" charset="0"/>
                <a:cs typeface="PMingLiU" charset="0"/>
              </a:rPr>
              <a:t>吉姆·贝克（Jim</a:t>
            </a:r>
            <a:r>
              <a:rPr lang="en-US" sz="3200" dirty="0">
                <a:latin typeface="PMingLiU" charset="0"/>
                <a:ea typeface="PMingLiU" charset="0"/>
                <a:cs typeface="PMingLiU" charset="0"/>
              </a:rPr>
              <a:t> </a:t>
            </a:r>
            <a:r>
              <a:rPr lang="en-US" sz="3200" dirty="0" err="1">
                <a:latin typeface="PMingLiU" charset="0"/>
                <a:ea typeface="PMingLiU" charset="0"/>
                <a:cs typeface="PMingLiU" charset="0"/>
              </a:rPr>
              <a:t>Bakker）</a:t>
            </a:r>
            <a:r>
              <a:rPr lang="en-US" sz="3200" dirty="0" err="1" smtClean="0">
                <a:latin typeface="PMingLiU" charset="0"/>
                <a:ea typeface="PMingLiU" charset="0"/>
                <a:cs typeface="PMingLiU" charset="0"/>
              </a:rPr>
              <a:t>牧師在出門公幹時跟女秘書發生性關係</a:t>
            </a:r>
            <a:endParaRPr lang="en-US" sz="3200" dirty="0">
              <a:latin typeface="PMingLiU" charset="0"/>
              <a:ea typeface="PMingLiU" charset="0"/>
              <a:cs typeface="PMingLiU" charset="0"/>
            </a:endParaRPr>
          </a:p>
          <a:p>
            <a:pPr>
              <a:buFont typeface="Wingdings" charset="2"/>
              <a:buChar char="v"/>
            </a:pPr>
            <a:r>
              <a:rPr lang="en-US" sz="3200" dirty="0">
                <a:latin typeface="PMingLiU" charset="0"/>
                <a:ea typeface="PMingLiU" charset="0"/>
                <a:cs typeface="PMingLiU" charset="0"/>
              </a:rPr>
              <a:t>一沉百踩</a:t>
            </a:r>
          </a:p>
          <a:p>
            <a:pPr>
              <a:buFont typeface="Wingdings" charset="2"/>
              <a:buChar char="v"/>
            </a:pPr>
            <a:r>
              <a:rPr lang="en-US" sz="3200" dirty="0">
                <a:latin typeface="PMingLiU" charset="0"/>
                <a:ea typeface="PMingLiU" charset="0"/>
                <a:cs typeface="PMingLiU" charset="0"/>
              </a:rPr>
              <a:t>出門公幹時不在同一酒店</a:t>
            </a:r>
          </a:p>
          <a:p>
            <a:pPr>
              <a:buFont typeface="Wingdings" charset="2"/>
              <a:buChar char="v"/>
            </a:pPr>
            <a:r>
              <a:rPr lang="en-US" sz="3200" dirty="0">
                <a:latin typeface="PMingLiU" charset="0"/>
                <a:ea typeface="PMingLiU" charset="0"/>
                <a:cs typeface="PMingLiU" charset="0"/>
              </a:rPr>
              <a:t>不要過於自信 </a:t>
            </a:r>
          </a:p>
        </p:txBody>
      </p:sp>
      <p:pic>
        <p:nvPicPr>
          <p:cNvPr id="5" name="Picture 4"/>
          <p:cNvPicPr>
            <a:picLocks noChangeAspect="1"/>
          </p:cNvPicPr>
          <p:nvPr/>
        </p:nvPicPr>
        <p:blipFill>
          <a:blip r:embed="rId2"/>
          <a:stretch>
            <a:fillRect/>
          </a:stretch>
        </p:blipFill>
        <p:spPr>
          <a:xfrm>
            <a:off x="6285553" y="1845734"/>
            <a:ext cx="5080000" cy="3810000"/>
          </a:xfrm>
          <a:prstGeom prst="rect">
            <a:avLst/>
          </a:prstGeom>
        </p:spPr>
      </p:pic>
    </p:spTree>
    <p:extLst>
      <p:ext uri="{BB962C8B-B14F-4D97-AF65-F5344CB8AC3E}">
        <p14:creationId xmlns:p14="http://schemas.microsoft.com/office/powerpoint/2010/main" val="1473859313"/>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131</TotalTime>
  <Words>458</Words>
  <Application>Microsoft Macintosh PowerPoint</Application>
  <PresentationFormat>Widescreen</PresentationFormat>
  <Paragraphs>101</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Calibri</vt:lpstr>
      <vt:lpstr>Calibri Light</vt:lpstr>
      <vt:lpstr>PMingLiU</vt:lpstr>
      <vt:lpstr>Wingdings</vt:lpstr>
      <vt:lpstr>Retrospect</vt:lpstr>
      <vt:lpstr>慾火焚身，        怎麼辦？</vt:lpstr>
      <vt:lpstr>亞崩叫狗，越叫越走</vt:lpstr>
      <vt:lpstr>日日食斎</vt:lpstr>
      <vt:lpstr>做聖人，要練童子功!</vt:lpstr>
      <vt:lpstr>PowerPoint Presentation</vt:lpstr>
      <vt:lpstr>越唱衰性，人就越鍾意做!</vt:lpstr>
      <vt:lpstr>【創世紀】第二章</vt:lpstr>
      <vt:lpstr>聖經容許滾紅滾綠滾天光嗎 ?</vt:lpstr>
      <vt:lpstr>雅歌</vt:lpstr>
      <vt:lpstr>雅歌</vt:lpstr>
      <vt:lpstr>濫用性的後果： 白鱔上沙灘，唔死一身潺 。</vt:lpstr>
      <vt:lpstr>什麼是疱疹？</vt:lpstr>
      <vt:lpstr>生殖器疱疹如何傳播？</vt:lpstr>
      <vt:lpstr>我有孕在身， 生殖器疱疹對寶寶有何影響？</vt:lpstr>
      <vt:lpstr>疱疹可以治愈嗎？</vt:lpstr>
      <vt:lpstr>生殖器疱疹和艾滋病病毒之間有什麼聯繫？</vt:lpstr>
      <vt:lpstr>什麼是梅毒？</vt:lpstr>
      <vt:lpstr>梅毒的表現如何？</vt:lpstr>
      <vt:lpstr>性暴力和性變態</vt:lpstr>
      <vt:lpstr>人口販賣，逼良為娼</vt:lpstr>
      <vt:lpstr>道德黃金律</vt:lpstr>
      <vt:lpstr>包二奶</vt:lpstr>
      <vt:lpstr>慾火焚身</vt:lpstr>
      <vt:lpstr>脫離環境誘因</vt:lpstr>
      <vt:lpstr>脫離環境誘因</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84</cp:revision>
  <dcterms:created xsi:type="dcterms:W3CDTF">2016-03-11T05:15:58Z</dcterms:created>
  <dcterms:modified xsi:type="dcterms:W3CDTF">2016-03-12T03:06:28Z</dcterms:modified>
</cp:coreProperties>
</file>